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0" r:id="rId6"/>
    <p:sldId id="262" r:id="rId7"/>
    <p:sldId id="271" r:id="rId8"/>
    <p:sldId id="263" r:id="rId9"/>
    <p:sldId id="264" r:id="rId10"/>
    <p:sldId id="265" r:id="rId11"/>
    <p:sldId id="266" r:id="rId12"/>
    <p:sldId id="274" r:id="rId13"/>
    <p:sldId id="275" r:id="rId14"/>
    <p:sldId id="267" r:id="rId15"/>
    <p:sldId id="268" r:id="rId16"/>
    <p:sldId id="269" r:id="rId17"/>
  </p:sldIdLst>
  <p:sldSz cx="11701463" cy="64801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768" y="-90"/>
      </p:cViewPr>
      <p:guideLst>
        <p:guide orient="horz" pos="2041"/>
        <p:guide pos="36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2A07-2A1C-45FA-B4D3-09F053344D73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33375" y="685800"/>
            <a:ext cx="6191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7B0F9-4666-485D-A164-5F22393347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62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7373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ymbol" pitchFamily="18" charset="2"/>
              </a:defRPr>
            </a:lvl1pPr>
            <a:lvl2pPr marL="685669" indent="-263719">
              <a:defRPr>
                <a:solidFill>
                  <a:schemeClr val="tx1"/>
                </a:solidFill>
                <a:latin typeface="Symbol" pitchFamily="18" charset="2"/>
              </a:defRPr>
            </a:lvl2pPr>
            <a:lvl3pPr marL="1054875" indent="-210975">
              <a:defRPr>
                <a:solidFill>
                  <a:schemeClr val="tx1"/>
                </a:solidFill>
                <a:latin typeface="Symbol" pitchFamily="18" charset="2"/>
              </a:defRPr>
            </a:lvl3pPr>
            <a:lvl4pPr marL="1476825" indent="-210975">
              <a:defRPr>
                <a:solidFill>
                  <a:schemeClr val="tx1"/>
                </a:solidFill>
                <a:latin typeface="Symbol" pitchFamily="18" charset="2"/>
              </a:defRPr>
            </a:lvl4pPr>
            <a:lvl5pPr marL="1898774" indent="-210975">
              <a:defRPr>
                <a:solidFill>
                  <a:schemeClr val="tx1"/>
                </a:solidFill>
                <a:latin typeface="Symbol" pitchFamily="18" charset="2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fld id="{3B065E99-BEBE-456A-93AF-AE7017E98CC2}" type="slidenum">
              <a:rPr lang="tr-TR" altLang="tr-TR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tr-TR" altLang="tr-TR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75780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ymbol" pitchFamily="18" charset="2"/>
              </a:defRPr>
            </a:lvl1pPr>
            <a:lvl2pPr marL="685669" indent="-263719">
              <a:defRPr>
                <a:solidFill>
                  <a:schemeClr val="tx1"/>
                </a:solidFill>
                <a:latin typeface="Symbol" pitchFamily="18" charset="2"/>
              </a:defRPr>
            </a:lvl2pPr>
            <a:lvl3pPr marL="1054875" indent="-210975">
              <a:defRPr>
                <a:solidFill>
                  <a:schemeClr val="tx1"/>
                </a:solidFill>
                <a:latin typeface="Symbol" pitchFamily="18" charset="2"/>
              </a:defRPr>
            </a:lvl3pPr>
            <a:lvl4pPr marL="1476825" indent="-210975">
              <a:defRPr>
                <a:solidFill>
                  <a:schemeClr val="tx1"/>
                </a:solidFill>
                <a:latin typeface="Symbol" pitchFamily="18" charset="2"/>
              </a:defRPr>
            </a:lvl4pPr>
            <a:lvl5pPr marL="1898774" indent="-210975">
              <a:defRPr>
                <a:solidFill>
                  <a:schemeClr val="tx1"/>
                </a:solidFill>
                <a:latin typeface="Symbol" pitchFamily="18" charset="2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fld id="{DED3853F-A262-4534-B56E-1859C0DBE4A0}" type="slidenum">
              <a:rPr lang="tr-TR" altLang="tr-TR" smtClean="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tr-TR" altLang="tr-TR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  <p:sp>
        <p:nvSpPr>
          <p:cNvPr id="7680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ymbol" pitchFamily="18" charset="2"/>
              </a:defRPr>
            </a:lvl1pPr>
            <a:lvl2pPr marL="685669" indent="-263719">
              <a:defRPr>
                <a:solidFill>
                  <a:schemeClr val="tx1"/>
                </a:solidFill>
                <a:latin typeface="Symbol" pitchFamily="18" charset="2"/>
              </a:defRPr>
            </a:lvl2pPr>
            <a:lvl3pPr marL="1054875" indent="-210975">
              <a:defRPr>
                <a:solidFill>
                  <a:schemeClr val="tx1"/>
                </a:solidFill>
                <a:latin typeface="Symbol" pitchFamily="18" charset="2"/>
              </a:defRPr>
            </a:lvl3pPr>
            <a:lvl4pPr marL="1476825" indent="-210975">
              <a:defRPr>
                <a:solidFill>
                  <a:schemeClr val="tx1"/>
                </a:solidFill>
                <a:latin typeface="Symbol" pitchFamily="18" charset="2"/>
              </a:defRPr>
            </a:lvl4pPr>
            <a:lvl5pPr marL="1898774" indent="-210975">
              <a:defRPr>
                <a:solidFill>
                  <a:schemeClr val="tx1"/>
                </a:solidFill>
                <a:latin typeface="Symbol" pitchFamily="18" charset="2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fld id="{915A9616-D5F8-4633-8D14-1977DA59551E}" type="slidenum">
              <a:rPr lang="tr-TR" altLang="tr-TR" smtClean="0">
                <a:solidFill>
                  <a:prstClr val="black"/>
                </a:solidFill>
                <a:latin typeface="Arial" charset="0"/>
              </a:rPr>
              <a:pPr/>
              <a:t>15</a:t>
            </a:fld>
            <a:endParaRPr lang="tr-TR" altLang="tr-TR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77610" y="2013055"/>
            <a:ext cx="9946244" cy="13890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755220" y="3672099"/>
            <a:ext cx="8191024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483561" y="259508"/>
            <a:ext cx="2632829" cy="552914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85073" y="259508"/>
            <a:ext cx="7703463" cy="552914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4335" y="4164113"/>
            <a:ext cx="994624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24335" y="2746575"/>
            <a:ext cx="994624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85073" y="1512041"/>
            <a:ext cx="516814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948244" y="1512041"/>
            <a:ext cx="516814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85073" y="1450540"/>
            <a:ext cx="5170178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85073" y="2055056"/>
            <a:ext cx="5170178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944181" y="1450540"/>
            <a:ext cx="5172209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944181" y="2055056"/>
            <a:ext cx="5172209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5074" y="258007"/>
            <a:ext cx="3849701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4947" y="258007"/>
            <a:ext cx="6541443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85074" y="1356037"/>
            <a:ext cx="3849701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93569" y="4536122"/>
            <a:ext cx="7020878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93569" y="579016"/>
            <a:ext cx="7020878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93569" y="5071637"/>
            <a:ext cx="7020878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585073" y="259508"/>
            <a:ext cx="10531317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85073" y="1512041"/>
            <a:ext cx="10531317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585073" y="6006163"/>
            <a:ext cx="273034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998000" y="6006163"/>
            <a:ext cx="370546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86049" y="6006163"/>
            <a:ext cx="273034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77610" y="1295871"/>
            <a:ext cx="9946244" cy="1530158"/>
          </a:xfrm>
        </p:spPr>
        <p:txBody>
          <a:bodyPr>
            <a:noAutofit/>
          </a:bodyPr>
          <a:lstStyle/>
          <a:p>
            <a:r>
              <a:rPr lang="tr-TR" sz="6000" b="1" dirty="0" smtClean="0">
                <a:solidFill>
                  <a:srgbClr val="FF0000"/>
                </a:solidFill>
              </a:rPr>
              <a:t>KİMYANIN </a:t>
            </a:r>
            <a:r>
              <a:rPr lang="tr-TR" sz="6000" b="1" dirty="0">
                <a:solidFill>
                  <a:srgbClr val="FF0000"/>
                </a:solidFill>
              </a:rPr>
              <a:t>TEMEL KANUNLARI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5220" y="3168079"/>
            <a:ext cx="8191024" cy="2304256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accent4"/>
                </a:solidFill>
              </a:rPr>
              <a:t>Kütlenin Korunumu Kanunu</a:t>
            </a:r>
          </a:p>
          <a:p>
            <a:r>
              <a:rPr lang="tr-TR" sz="4000" b="1" dirty="0" smtClean="0">
                <a:solidFill>
                  <a:schemeClr val="accent4"/>
                </a:solidFill>
              </a:rPr>
              <a:t>Sabit Oranlar Kanunu</a:t>
            </a:r>
          </a:p>
          <a:p>
            <a:r>
              <a:rPr lang="tr-TR" sz="4000" b="1" dirty="0" smtClean="0">
                <a:solidFill>
                  <a:schemeClr val="accent4"/>
                </a:solidFill>
              </a:rPr>
              <a:t>Katlı Oranlar Kanunu</a:t>
            </a:r>
            <a:endParaRPr lang="tr-TR" sz="4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82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/>
          </p:cNvSpPr>
          <p:nvPr>
            <p:ph type="title"/>
          </p:nvPr>
        </p:nvSpPr>
        <p:spPr>
          <a:xfrm>
            <a:off x="585235" y="71439"/>
            <a:ext cx="10530994" cy="1081087"/>
          </a:xfrm>
        </p:spPr>
        <p:txBody>
          <a:bodyPr/>
          <a:lstStyle/>
          <a:p>
            <a:r>
              <a:rPr lang="tr-TR" sz="3600" b="1" dirty="0" smtClean="0"/>
              <a:t>Katlı Oranlar Kanunu </a:t>
            </a:r>
            <a:r>
              <a:rPr lang="tr-TR" sz="3600" dirty="0" smtClean="0">
                <a:solidFill>
                  <a:srgbClr val="0000FF"/>
                </a:solidFill>
              </a:rPr>
              <a:t>(J. </a:t>
            </a:r>
            <a:r>
              <a:rPr lang="tr-TR" sz="3600" dirty="0" err="1" smtClean="0">
                <a:solidFill>
                  <a:srgbClr val="0000FF"/>
                </a:solidFill>
              </a:rPr>
              <a:t>Dalton</a:t>
            </a:r>
            <a:r>
              <a:rPr lang="tr-TR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>
          <a:xfrm>
            <a:off x="585235" y="1224557"/>
            <a:ext cx="10530994" cy="489585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FontTx/>
              <a:buNone/>
              <a:defRPr/>
            </a:pPr>
            <a:r>
              <a:rPr lang="tr-TR" sz="2400" dirty="0" smtClean="0">
                <a:cs typeface="Calibri" pitchFamily="34" charset="0"/>
              </a:rPr>
              <a:t>“iki element aralarında birden fazla bileşik oluşturuyorsa, bunlardan birinin sabit miktarıyla birleşen ikincisinin değişen miktarları arasında basit tam sayılı bir oran bulunur.” </a:t>
            </a:r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r>
              <a:rPr lang="tr-TR" sz="2400" dirty="0" smtClean="0">
                <a:cs typeface="Calibri" pitchFamily="34" charset="0"/>
              </a:rPr>
              <a:t>Bu oran “</a:t>
            </a:r>
            <a:r>
              <a:rPr lang="tr-TR" sz="2400" dirty="0" smtClean="0">
                <a:solidFill>
                  <a:srgbClr val="FF0000"/>
                </a:solidFill>
                <a:cs typeface="Calibri" pitchFamily="34" charset="0"/>
              </a:rPr>
              <a:t>Katlı Oranlar Kanunu</a:t>
            </a:r>
            <a:r>
              <a:rPr lang="tr-TR" sz="2400" dirty="0" smtClean="0">
                <a:cs typeface="Calibri" pitchFamily="34" charset="0"/>
              </a:rPr>
              <a:t>” olarak bilinir.</a:t>
            </a:r>
          </a:p>
          <a:p>
            <a:pPr>
              <a:spcAft>
                <a:spcPts val="600"/>
              </a:spcAft>
              <a:defRPr/>
            </a:pPr>
            <a:r>
              <a:rPr lang="tr-TR" sz="2400" dirty="0" smtClean="0">
                <a:cs typeface="Calibri" pitchFamily="34" charset="0"/>
              </a:rPr>
              <a:t>NO ile NO</a:t>
            </a:r>
            <a:r>
              <a:rPr lang="tr-TR" sz="2400" baseline="-25000" dirty="0" smtClean="0">
                <a:cs typeface="Calibri" pitchFamily="34" charset="0"/>
              </a:rPr>
              <a:t>2		</a:t>
            </a:r>
            <a:r>
              <a:rPr lang="tr-TR" sz="2400" dirty="0" smtClean="0">
                <a:cs typeface="Calibri" pitchFamily="34" charset="0"/>
              </a:rPr>
              <a:t>Katlı oranı 	1/2 veya 2/1’dir</a:t>
            </a:r>
          </a:p>
          <a:p>
            <a:pPr>
              <a:spcAft>
                <a:spcPts val="600"/>
              </a:spcAft>
              <a:defRPr/>
            </a:pPr>
            <a:r>
              <a:rPr lang="tr-TR" sz="2400" dirty="0" smtClean="0">
                <a:cs typeface="Calibri" pitchFamily="34" charset="0"/>
              </a:rPr>
              <a:t>N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 ile N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</a:t>
            </a:r>
            <a:r>
              <a:rPr lang="tr-TR" sz="2400" baseline="-25000" dirty="0" smtClean="0">
                <a:cs typeface="Calibri" pitchFamily="34" charset="0"/>
              </a:rPr>
              <a:t>3</a:t>
            </a:r>
            <a:r>
              <a:rPr lang="tr-TR" sz="2400" dirty="0" smtClean="0">
                <a:cs typeface="Calibri" pitchFamily="34" charset="0"/>
              </a:rPr>
              <a:t> 	Katlı oranı 	1/3 veya 3/1’dir</a:t>
            </a:r>
          </a:p>
          <a:p>
            <a:pPr>
              <a:spcAft>
                <a:spcPts val="600"/>
              </a:spcAft>
              <a:defRPr/>
            </a:pPr>
            <a:r>
              <a:rPr lang="tr-TR" sz="2400" dirty="0" smtClean="0">
                <a:cs typeface="Calibri" pitchFamily="34" charset="0"/>
              </a:rPr>
              <a:t>N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 ile NO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  	Katlı oranı 	N miktarı sabit yapıldığında O 							miktarları arasındaki orandır</a:t>
            </a:r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r>
              <a:rPr lang="tr-TR" sz="2400" dirty="0">
                <a:cs typeface="Calibri" pitchFamily="34" charset="0"/>
              </a:rPr>
              <a:t>	</a:t>
            </a:r>
            <a:r>
              <a:rPr lang="tr-TR" sz="2400" dirty="0" smtClean="0">
                <a:cs typeface="Calibri" pitchFamily="34" charset="0"/>
              </a:rPr>
              <a:t>				N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 ile N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</a:t>
            </a:r>
            <a:r>
              <a:rPr lang="tr-TR" sz="2400" baseline="-25000" dirty="0">
                <a:cs typeface="Calibri" pitchFamily="34" charset="0"/>
              </a:rPr>
              <a:t>4</a:t>
            </a:r>
            <a:r>
              <a:rPr lang="tr-TR" sz="2400" dirty="0" smtClean="0">
                <a:cs typeface="Calibri" pitchFamily="34" charset="0"/>
              </a:rPr>
              <a:t>  1/4 </a:t>
            </a:r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endParaRPr lang="tr-TR" sz="2400" dirty="0" smtClean="0">
              <a:cs typeface="Calibri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tr-TR" sz="2400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İçerik Yer Tutucusu 2"/>
          <p:cNvSpPr>
            <a:spLocks noGrp="1"/>
          </p:cNvSpPr>
          <p:nvPr>
            <p:ph idx="1"/>
          </p:nvPr>
        </p:nvSpPr>
        <p:spPr>
          <a:xfrm>
            <a:off x="585235" y="647701"/>
            <a:ext cx="10530994" cy="5140325"/>
          </a:xfrm>
        </p:spPr>
        <p:txBody>
          <a:bodyPr>
            <a:normAutofit/>
          </a:bodyPr>
          <a:lstStyle/>
          <a:p>
            <a:pPr marL="900113" indent="-900113">
              <a:buFontTx/>
              <a:buNone/>
            </a:pPr>
            <a:r>
              <a:rPr lang="tr-TR" sz="2400" i="1" u="sng" dirty="0" smtClean="0">
                <a:latin typeface="Calibri" pitchFamily="34" charset="0"/>
                <a:cs typeface="Calibri" pitchFamily="34" charset="0"/>
              </a:rPr>
              <a:t>SORU TİPİ -1</a:t>
            </a:r>
          </a:p>
          <a:p>
            <a:pPr marL="900113" indent="-900113">
              <a:buFontTx/>
              <a:buNone/>
            </a:pP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Soru:	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aşağıda verilen bileşiklerin elementleri arasında ki katlı oranı hesaplayınız.</a:t>
            </a:r>
          </a:p>
          <a:p>
            <a:pPr marL="900113" indent="-900113">
              <a:buFontTx/>
              <a:buNone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2400" dirty="0" err="1" smtClean="0">
                <a:latin typeface="Calibri" pitchFamily="34" charset="0"/>
                <a:cs typeface="Calibri" pitchFamily="34" charset="0"/>
              </a:rPr>
              <a:t>FeO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– Fe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</a:p>
          <a:p>
            <a:pPr marL="900113" indent="-900113">
              <a:buFontTx/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MnO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– Mn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tr-TR" sz="2400" baseline="-25000" dirty="0">
                <a:latin typeface="Calibri" pitchFamily="34" charset="0"/>
                <a:cs typeface="Calibri" pitchFamily="34" charset="0"/>
              </a:rPr>
              <a:t>8</a:t>
            </a:r>
            <a:endParaRPr lang="tr-TR" sz="2400" baseline="-25000" dirty="0" smtClean="0">
              <a:latin typeface="Calibri" pitchFamily="34" charset="0"/>
              <a:cs typeface="Calibri" pitchFamily="34" charset="0"/>
            </a:endParaRPr>
          </a:p>
          <a:p>
            <a:pPr marL="900113" indent="-900113">
              <a:buFontTx/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SF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– S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4 </a:t>
            </a:r>
            <a:endParaRPr lang="tr-TR" sz="2400" baseline="-25000" dirty="0">
              <a:latin typeface="Calibri" pitchFamily="34" charset="0"/>
              <a:cs typeface="Calibri" pitchFamily="34" charset="0"/>
            </a:endParaRPr>
          </a:p>
          <a:p>
            <a:pPr marL="900113" indent="-900113">
              <a:buFontTx/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900113" indent="-900113">
              <a:buFontTx/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900113" indent="-900113">
              <a:buFontTx/>
              <a:buNone/>
            </a:pPr>
            <a:r>
              <a:rPr lang="tr-TR" sz="2400" b="1" dirty="0">
                <a:latin typeface="Calibri" pitchFamily="34" charset="0"/>
                <a:cs typeface="Calibri" pitchFamily="34" charset="0"/>
              </a:rPr>
              <a:t>Soru:	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XY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ile X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tr-TR" sz="2400" baseline="-25000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bileşikleri arasında ki katlı oran 3/4 olduğuna göre n kaçtır.</a:t>
            </a:r>
          </a:p>
        </p:txBody>
      </p:sp>
    </p:spTree>
    <p:extLst>
      <p:ext uri="{BB962C8B-B14F-4D97-AF65-F5344CB8AC3E}">
        <p14:creationId xmlns:p14="http://schemas.microsoft.com/office/powerpoint/2010/main" val="13111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5073" y="503783"/>
            <a:ext cx="10531317" cy="5284874"/>
          </a:xfrm>
        </p:spPr>
        <p:txBody>
          <a:bodyPr>
            <a:normAutofit/>
          </a:bodyPr>
          <a:lstStyle/>
          <a:p>
            <a:pPr marL="900113" indent="-900113">
              <a:buNone/>
            </a:pPr>
            <a:r>
              <a:rPr lang="tr-TR" sz="2400" i="1" u="sng" dirty="0">
                <a:latin typeface="Calibri" pitchFamily="34" charset="0"/>
                <a:cs typeface="Calibri" pitchFamily="34" charset="0"/>
              </a:rPr>
              <a:t>SORU TİPİ </a:t>
            </a:r>
            <a:r>
              <a:rPr lang="tr-TR" sz="2400" i="1" u="sng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tr-TR" sz="2400" i="1" u="sng" dirty="0">
                <a:latin typeface="Calibri" pitchFamily="34" charset="0"/>
                <a:cs typeface="Calibri" pitchFamily="34" charset="0"/>
              </a:rPr>
              <a:t>2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sz="2400" b="1" dirty="0" smtClean="0"/>
              <a:t>Soru 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 marL="0" indent="0">
              <a:buNone/>
            </a:pPr>
            <a:r>
              <a:rPr lang="tr-TR" sz="2400" b="1" dirty="0"/>
              <a:t>Soru</a:t>
            </a:r>
            <a:endParaRPr lang="tr-TR" sz="2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00957"/>
              </p:ext>
            </p:extLst>
          </p:nvPr>
        </p:nvGraphicFramePr>
        <p:xfrm>
          <a:off x="1674267" y="1079847"/>
          <a:ext cx="928903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864096"/>
                <a:gridCol w="792088"/>
                <a:gridCol w="1152128"/>
                <a:gridCol w="504055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X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Y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Formül </a:t>
                      </a:r>
                      <a:endParaRPr lang="tr-TR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Tablodaki verilere göre 2. bileşiğin formülü nedir?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tr-TR" sz="2400" dirty="0" smtClean="0"/>
                        <a:t>Bileşik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56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16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X</a:t>
                      </a:r>
                      <a:r>
                        <a:rPr lang="tr-TR" sz="2400" b="1" baseline="-25000" dirty="0" smtClean="0"/>
                        <a:t>2</a:t>
                      </a:r>
                      <a:r>
                        <a:rPr lang="tr-TR" sz="2400" dirty="0" smtClean="0"/>
                        <a:t>Y</a:t>
                      </a:r>
                      <a:endParaRPr lang="tr-TR" sz="2400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2.  Bileşik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28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48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X</a:t>
                      </a:r>
                      <a:r>
                        <a:rPr lang="tr-TR" sz="2400" b="1" baseline="-25000" dirty="0" err="1" smtClean="0"/>
                        <a:t>a</a:t>
                      </a:r>
                      <a:r>
                        <a:rPr lang="tr-TR" sz="2400" dirty="0" err="1" smtClean="0"/>
                        <a:t>Y</a:t>
                      </a:r>
                      <a:r>
                        <a:rPr lang="tr-TR" sz="2400" b="1" baseline="-25000" dirty="0" err="1" smtClean="0"/>
                        <a:t>b</a:t>
                      </a:r>
                      <a:endParaRPr lang="tr-TR" sz="2400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243" y="4019228"/>
            <a:ext cx="5310744" cy="13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930851" y="3960166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Tablodaki verilere göre </a:t>
            </a:r>
            <a:r>
              <a:rPr lang="tr-TR" sz="2400" dirty="0" err="1" smtClean="0"/>
              <a:t>X</a:t>
            </a:r>
            <a:r>
              <a:rPr lang="tr-TR" sz="2400" b="1" baseline="-25000" dirty="0" err="1" smtClean="0"/>
              <a:t>a</a:t>
            </a:r>
            <a:r>
              <a:rPr lang="tr-TR" sz="2400" dirty="0" err="1" smtClean="0"/>
              <a:t>Y</a:t>
            </a:r>
            <a:r>
              <a:rPr lang="tr-TR" sz="2400" b="1" baseline="-25000" dirty="0" err="1" smtClean="0"/>
              <a:t>b</a:t>
            </a:r>
            <a:r>
              <a:rPr lang="tr-TR" sz="2400" dirty="0" smtClean="0"/>
              <a:t> bileşiğinin basit formülü nedir?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5601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5073" y="575791"/>
            <a:ext cx="10531317" cy="5212866"/>
          </a:xfrm>
        </p:spPr>
        <p:txBody>
          <a:bodyPr>
            <a:normAutofit/>
          </a:bodyPr>
          <a:lstStyle/>
          <a:p>
            <a:pPr marL="900113" indent="-900113">
              <a:buNone/>
            </a:pPr>
            <a:r>
              <a:rPr lang="tr-TR" sz="2400" b="1" dirty="0">
                <a:cs typeface="Calibri" pitchFamily="34" charset="0"/>
              </a:rPr>
              <a:t>Soru: </a:t>
            </a:r>
            <a:r>
              <a:rPr lang="tr-TR" sz="2400" dirty="0">
                <a:cs typeface="Calibri" pitchFamily="34" charset="0"/>
              </a:rPr>
              <a:t>	Eşit kütlede X elementi sırasıyla 2,8 g ve 1,4 g Y elementi ile birleşerek iki farklı bileşik oluşturmaktadır. Birinci bileşiğin formülü XY</a:t>
            </a:r>
            <a:r>
              <a:rPr lang="tr-TR" sz="2400" baseline="-25000" dirty="0">
                <a:cs typeface="Calibri" pitchFamily="34" charset="0"/>
              </a:rPr>
              <a:t>3</a:t>
            </a:r>
            <a:r>
              <a:rPr lang="tr-TR" sz="2400" dirty="0">
                <a:cs typeface="Calibri" pitchFamily="34" charset="0"/>
              </a:rPr>
              <a:t> ise ikinci bileşiğin formülü nedir?</a:t>
            </a:r>
          </a:p>
          <a:p>
            <a:pPr marL="900113" indent="-900113">
              <a:buNone/>
            </a:pPr>
            <a:endParaRPr lang="tr-TR" sz="2400" dirty="0" smtClean="0"/>
          </a:p>
          <a:p>
            <a:pPr marL="900113" indent="-900113">
              <a:buNone/>
            </a:pPr>
            <a:endParaRPr lang="tr-TR" sz="2400" dirty="0"/>
          </a:p>
          <a:p>
            <a:pPr marL="900113" indent="-900113">
              <a:buNone/>
            </a:pPr>
            <a:endParaRPr lang="tr-TR" sz="2400" dirty="0" smtClean="0"/>
          </a:p>
          <a:p>
            <a:pPr marL="900113" indent="-900113">
              <a:buNone/>
            </a:pPr>
            <a:endParaRPr lang="tr-TR" sz="2400" dirty="0"/>
          </a:p>
          <a:p>
            <a:pPr marL="900113" indent="-900113">
              <a:buNone/>
            </a:pPr>
            <a:r>
              <a:rPr lang="tr-TR" sz="2400" b="1" dirty="0">
                <a:cs typeface="Calibri" pitchFamily="34" charset="0"/>
              </a:rPr>
              <a:t>Soru: </a:t>
            </a:r>
            <a:r>
              <a:rPr lang="tr-TR" sz="2400" dirty="0">
                <a:cs typeface="Calibri" pitchFamily="34" charset="0"/>
              </a:rPr>
              <a:t>	</a:t>
            </a:r>
            <a:r>
              <a:rPr lang="tr-TR" sz="2400" dirty="0" smtClean="0">
                <a:cs typeface="Calibri" pitchFamily="34" charset="0"/>
              </a:rPr>
              <a:t>X</a:t>
            </a:r>
            <a:r>
              <a:rPr lang="tr-TR" sz="2400" b="1" baseline="-25000" dirty="0" smtClean="0">
                <a:cs typeface="Calibri" pitchFamily="34" charset="0"/>
              </a:rPr>
              <a:t>3</a:t>
            </a:r>
            <a:r>
              <a:rPr lang="tr-TR" sz="2400" dirty="0" smtClean="0">
                <a:cs typeface="Calibri" pitchFamily="34" charset="0"/>
              </a:rPr>
              <a:t>Y</a:t>
            </a:r>
            <a:r>
              <a:rPr lang="tr-TR" sz="2400" b="1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 bileşiğinin kütlece %60’ı </a:t>
            </a:r>
            <a:r>
              <a:rPr lang="tr-TR" sz="2400" dirty="0" err="1" smtClean="0">
                <a:cs typeface="Calibri" pitchFamily="34" charset="0"/>
              </a:rPr>
              <a:t>X’dir</a:t>
            </a:r>
            <a:r>
              <a:rPr lang="tr-TR" sz="2400" dirty="0" smtClean="0">
                <a:cs typeface="Calibri" pitchFamily="34" charset="0"/>
              </a:rPr>
              <a:t>. </a:t>
            </a:r>
            <a:r>
              <a:rPr lang="tr-TR" sz="2400" dirty="0" err="1" smtClean="0">
                <a:cs typeface="Calibri" pitchFamily="34" charset="0"/>
              </a:rPr>
              <a:t>X</a:t>
            </a:r>
            <a:r>
              <a:rPr lang="tr-TR" sz="2400" b="1" baseline="-25000" dirty="0" err="1" smtClean="0">
                <a:cs typeface="Calibri" pitchFamily="34" charset="0"/>
              </a:rPr>
              <a:t>m</a:t>
            </a:r>
            <a:r>
              <a:rPr lang="tr-TR" sz="2400" dirty="0" err="1" smtClean="0">
                <a:cs typeface="Calibri" pitchFamily="34" charset="0"/>
              </a:rPr>
              <a:t>Y</a:t>
            </a:r>
            <a:r>
              <a:rPr lang="tr-TR" sz="2400" b="1" baseline="-25000" dirty="0" err="1" smtClean="0">
                <a:cs typeface="Calibri" pitchFamily="34" charset="0"/>
              </a:rPr>
              <a:t>n</a:t>
            </a:r>
            <a:r>
              <a:rPr lang="tr-TR" sz="2400" dirty="0" smtClean="0">
                <a:cs typeface="Calibri" pitchFamily="34" charset="0"/>
              </a:rPr>
              <a:t> bileşiğinin kütlece %80’i Y’dir. Buna göre </a:t>
            </a:r>
            <a:r>
              <a:rPr lang="tr-TR" sz="2400" dirty="0" err="1">
                <a:cs typeface="Calibri" pitchFamily="34" charset="0"/>
              </a:rPr>
              <a:t>X</a:t>
            </a:r>
            <a:r>
              <a:rPr lang="tr-TR" sz="2400" b="1" baseline="-25000" dirty="0" err="1">
                <a:cs typeface="Calibri" pitchFamily="34" charset="0"/>
              </a:rPr>
              <a:t>m</a:t>
            </a:r>
            <a:r>
              <a:rPr lang="tr-TR" sz="2400" dirty="0" err="1">
                <a:cs typeface="Calibri" pitchFamily="34" charset="0"/>
              </a:rPr>
              <a:t>Y</a:t>
            </a:r>
            <a:r>
              <a:rPr lang="tr-TR" sz="2400" b="1" baseline="-25000" dirty="0" err="1">
                <a:cs typeface="Calibri" pitchFamily="34" charset="0"/>
              </a:rPr>
              <a:t>n</a:t>
            </a:r>
            <a:r>
              <a:rPr lang="tr-TR" sz="2400" b="1" baseline="-25000" dirty="0">
                <a:cs typeface="Calibri" pitchFamily="34" charset="0"/>
              </a:rPr>
              <a:t> </a:t>
            </a:r>
            <a:r>
              <a:rPr lang="tr-TR" sz="2400" b="1" baseline="-25000" dirty="0" smtClean="0">
                <a:cs typeface="Calibri" pitchFamily="34" charset="0"/>
              </a:rPr>
              <a:t> </a:t>
            </a:r>
            <a:r>
              <a:rPr lang="tr-TR" sz="2400" dirty="0" smtClean="0">
                <a:cs typeface="Calibri" pitchFamily="34" charset="0"/>
              </a:rPr>
              <a:t>bileşiğinin formülü nedir?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75420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21" b="21272"/>
          <a:stretch/>
        </p:blipFill>
        <p:spPr bwMode="auto">
          <a:xfrm>
            <a:off x="594147" y="1012466"/>
            <a:ext cx="4308750" cy="357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902897" y="1223863"/>
            <a:ext cx="5844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prstClr val="black"/>
                </a:solidFill>
                <a:cs typeface="Calibri" pitchFamily="34" charset="0"/>
              </a:rPr>
              <a:t>İkinci bileşiğin formülü X</a:t>
            </a:r>
            <a:r>
              <a:rPr lang="tr-TR" sz="2800" baseline="-25000" dirty="0" smtClean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tr-TR" sz="2800" dirty="0" smtClean="0">
                <a:solidFill>
                  <a:prstClr val="black"/>
                </a:solidFill>
                <a:cs typeface="Calibri" pitchFamily="34" charset="0"/>
              </a:rPr>
              <a:t>Y</a:t>
            </a:r>
            <a:r>
              <a:rPr lang="tr-TR" sz="2800" baseline="-25000" dirty="0" smtClean="0">
                <a:solidFill>
                  <a:prstClr val="black"/>
                </a:solidFill>
                <a:cs typeface="Calibri" pitchFamily="34" charset="0"/>
              </a:rPr>
              <a:t>3</a:t>
            </a:r>
            <a:r>
              <a:rPr lang="tr-TR" sz="2800" dirty="0" smtClean="0">
                <a:solidFill>
                  <a:prstClr val="black"/>
                </a:solidFill>
                <a:cs typeface="Calibri" pitchFamily="34" charset="0"/>
              </a:rPr>
              <a:t> olduğuna göre, birinci bileşiğin formülü nedir </a:t>
            </a:r>
            <a:endParaRPr lang="tr-TR" sz="28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68602" y="527795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prstClr val="black"/>
                </a:solidFill>
                <a:cs typeface="Calibri" pitchFamily="34" charset="0"/>
              </a:rPr>
              <a:t>Soru:</a:t>
            </a:r>
            <a:endParaRPr lang="tr-T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4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>
          <a:xfrm>
            <a:off x="585235" y="258763"/>
            <a:ext cx="10530994" cy="67786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7030A0"/>
                </a:solidFill>
              </a:rPr>
              <a:t>Katlı Oranlar Kanunu’nda özel durumlar</a:t>
            </a:r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585235" y="1152525"/>
            <a:ext cx="10530994" cy="49678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 sz="2400" dirty="0" smtClean="0">
                <a:cs typeface="Calibri" pitchFamily="34" charset="0"/>
              </a:rPr>
              <a:t>Katlı oran </a:t>
            </a:r>
            <a:r>
              <a:rPr lang="tr-TR" sz="2400" b="1" dirty="0" smtClean="0">
                <a:cs typeface="Calibri" pitchFamily="34" charset="0"/>
              </a:rPr>
              <a:t>1</a:t>
            </a:r>
            <a:r>
              <a:rPr lang="tr-TR" sz="2400" dirty="0" smtClean="0">
                <a:cs typeface="Calibri" pitchFamily="34" charset="0"/>
              </a:rPr>
              <a:t> olamaz.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tr-TR" sz="2400" dirty="0">
                <a:cs typeface="Calibri" pitchFamily="34" charset="0"/>
              </a:rPr>
              <a:t>	</a:t>
            </a:r>
            <a:r>
              <a:rPr lang="tr-TR" sz="2400" dirty="0" smtClean="0">
                <a:cs typeface="Calibri" pitchFamily="34" charset="0"/>
              </a:rPr>
              <a:t>NO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 ile N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</a:t>
            </a:r>
            <a:r>
              <a:rPr lang="tr-TR" sz="2400" baseline="-25000" dirty="0" smtClean="0">
                <a:cs typeface="Calibri" pitchFamily="34" charset="0"/>
              </a:rPr>
              <a:t>4</a:t>
            </a:r>
            <a:r>
              <a:rPr lang="tr-TR" sz="2400" dirty="0" smtClean="0">
                <a:cs typeface="Calibri" pitchFamily="34" charset="0"/>
              </a:rPr>
              <a:t> </a:t>
            </a:r>
            <a:r>
              <a:rPr lang="tr-TR" sz="2400" dirty="0">
                <a:cs typeface="Calibri" pitchFamily="34" charset="0"/>
              </a:rPr>
              <a:t> </a:t>
            </a:r>
            <a:r>
              <a:rPr lang="tr-TR" sz="2400" dirty="0" smtClean="0">
                <a:cs typeface="Calibri" pitchFamily="34" charset="0"/>
              </a:rPr>
              <a:t>   </a:t>
            </a:r>
            <a:r>
              <a:rPr lang="tr-TR" sz="2400" b="1" dirty="0" smtClean="0">
                <a:solidFill>
                  <a:srgbClr val="FF0000"/>
                </a:solidFill>
                <a:cs typeface="Calibri" pitchFamily="34" charset="0"/>
              </a:rPr>
              <a:t>X</a:t>
            </a:r>
            <a:r>
              <a:rPr lang="tr-TR" sz="2400" dirty="0" smtClean="0">
                <a:cs typeface="Calibri" pitchFamily="34" charset="0"/>
              </a:rPr>
              <a:t>	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tr-TR" sz="2400" dirty="0" smtClean="0">
                <a:cs typeface="Calibri" pitchFamily="34" charset="0"/>
              </a:rPr>
              <a:t>	C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H</a:t>
            </a:r>
            <a:r>
              <a:rPr lang="tr-TR" sz="2400" baseline="-25000" dirty="0" smtClean="0">
                <a:cs typeface="Calibri" pitchFamily="34" charset="0"/>
              </a:rPr>
              <a:t>4</a:t>
            </a:r>
            <a:r>
              <a:rPr lang="tr-TR" sz="2400" dirty="0" smtClean="0">
                <a:cs typeface="Calibri" pitchFamily="34" charset="0"/>
              </a:rPr>
              <a:t> ile C</a:t>
            </a:r>
            <a:r>
              <a:rPr lang="tr-TR" sz="2400" baseline="-25000" dirty="0" smtClean="0">
                <a:cs typeface="Calibri" pitchFamily="34" charset="0"/>
              </a:rPr>
              <a:t>3</a:t>
            </a:r>
            <a:r>
              <a:rPr lang="tr-TR" sz="2400" dirty="0" smtClean="0">
                <a:cs typeface="Calibri" pitchFamily="34" charset="0"/>
              </a:rPr>
              <a:t>H</a:t>
            </a:r>
            <a:r>
              <a:rPr lang="tr-TR" sz="2400" baseline="-25000" dirty="0" smtClean="0">
                <a:cs typeface="Calibri" pitchFamily="34" charset="0"/>
              </a:rPr>
              <a:t>6</a:t>
            </a:r>
            <a:r>
              <a:rPr lang="tr-TR" sz="2400" dirty="0" smtClean="0">
                <a:cs typeface="Calibri" pitchFamily="34" charset="0"/>
              </a:rPr>
              <a:t>     </a:t>
            </a:r>
            <a:r>
              <a:rPr lang="tr-TR" sz="2400" b="1" dirty="0" smtClean="0">
                <a:solidFill>
                  <a:srgbClr val="FF0000"/>
                </a:solidFill>
                <a:cs typeface="Calibri" pitchFamily="34" charset="0"/>
              </a:rPr>
              <a:t>X</a:t>
            </a:r>
            <a:r>
              <a:rPr lang="tr-TR" sz="2400" dirty="0" smtClean="0">
                <a:cs typeface="Calibri" pitchFamily="34" charset="0"/>
              </a:rPr>
              <a:t>	</a:t>
            </a:r>
          </a:p>
          <a:p>
            <a:pPr>
              <a:spcAft>
                <a:spcPts val="600"/>
              </a:spcAft>
              <a:defRPr/>
            </a:pPr>
            <a:endParaRPr lang="tr-TR" sz="2400" dirty="0" smtClean="0">
              <a:cs typeface="Calibri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tr-TR" sz="2400" dirty="0" smtClean="0">
                <a:cs typeface="Calibri" pitchFamily="34" charset="0"/>
              </a:rPr>
              <a:t>Birbirinden farklı elementler içeren bileşikler arasında katlı oran aranmaz 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tr-TR" sz="2400" dirty="0">
                <a:cs typeface="Calibri" pitchFamily="34" charset="0"/>
              </a:rPr>
              <a:t>	</a:t>
            </a:r>
            <a:r>
              <a:rPr lang="tr-TR" sz="2400" dirty="0" smtClean="0">
                <a:cs typeface="Calibri" pitchFamily="34" charset="0"/>
              </a:rPr>
              <a:t>NO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 ile H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O      </a:t>
            </a:r>
            <a:r>
              <a:rPr lang="tr-TR" sz="2400" b="1" dirty="0" smtClean="0">
                <a:solidFill>
                  <a:srgbClr val="FF0000"/>
                </a:solidFill>
                <a:cs typeface="Calibri" pitchFamily="34" charset="0"/>
              </a:rPr>
              <a:t>X</a:t>
            </a:r>
            <a:endParaRPr lang="tr-TR" sz="2400" dirty="0" smtClean="0">
              <a:cs typeface="Calibri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tr-TR" sz="2400" dirty="0" smtClean="0">
              <a:cs typeface="Calibri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tr-TR" sz="2400" dirty="0" smtClean="0">
                <a:cs typeface="Calibri" pitchFamily="34" charset="0"/>
              </a:rPr>
              <a:t>2’den fazla element içeren bileşiklerde katlı oran aranmaz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tr-TR" sz="2400" dirty="0">
                <a:cs typeface="Calibri" pitchFamily="34" charset="0"/>
              </a:rPr>
              <a:t>	</a:t>
            </a:r>
            <a:r>
              <a:rPr lang="tr-TR" sz="2400" dirty="0" smtClean="0">
                <a:cs typeface="Calibri" pitchFamily="34" charset="0"/>
              </a:rPr>
              <a:t>H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SO</a:t>
            </a:r>
            <a:r>
              <a:rPr lang="tr-TR" sz="2400" baseline="-25000" dirty="0" smtClean="0">
                <a:cs typeface="Calibri" pitchFamily="34" charset="0"/>
              </a:rPr>
              <a:t>4</a:t>
            </a:r>
            <a:r>
              <a:rPr lang="tr-TR" sz="2400" dirty="0" smtClean="0">
                <a:cs typeface="Calibri" pitchFamily="34" charset="0"/>
              </a:rPr>
              <a:t> ile H</a:t>
            </a:r>
            <a:r>
              <a:rPr lang="tr-TR" sz="2400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SO</a:t>
            </a:r>
            <a:r>
              <a:rPr lang="tr-TR" sz="2400" baseline="-25000" dirty="0" smtClean="0">
                <a:cs typeface="Calibri" pitchFamily="34" charset="0"/>
              </a:rPr>
              <a:t>3</a:t>
            </a:r>
            <a:r>
              <a:rPr lang="tr-TR" sz="2400" dirty="0" smtClean="0">
                <a:cs typeface="Calibri" pitchFamily="34" charset="0"/>
              </a:rPr>
              <a:t>    </a:t>
            </a:r>
            <a:r>
              <a:rPr lang="tr-TR" sz="2400" b="1" dirty="0" smtClean="0">
                <a:solidFill>
                  <a:srgbClr val="FF0000"/>
                </a:solidFill>
                <a:cs typeface="Calibri" pitchFamily="34" charset="0"/>
              </a:rPr>
              <a:t>X</a:t>
            </a:r>
            <a:endParaRPr lang="tr-TR" sz="2400" baseline="-25000" dirty="0" smtClean="0">
              <a:cs typeface="Calibri" pitchFamily="34" charset="0"/>
            </a:endParaRPr>
          </a:p>
          <a:p>
            <a:pPr>
              <a:defRPr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0363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İçerik Yer Tutucusu 2"/>
          <p:cNvSpPr>
            <a:spLocks noGrp="1"/>
          </p:cNvSpPr>
          <p:nvPr>
            <p:ph idx="1"/>
          </p:nvPr>
        </p:nvSpPr>
        <p:spPr>
          <a:xfrm>
            <a:off x="585235" y="719138"/>
            <a:ext cx="10530994" cy="5068887"/>
          </a:xfrm>
        </p:spPr>
        <p:txBody>
          <a:bodyPr/>
          <a:lstStyle/>
          <a:p>
            <a:pPr marL="900113" indent="-900113">
              <a:buFontTx/>
              <a:buNone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Soru: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	aşağıdaki seçeneklerin hangisinde madde çiftleri arasında katlı oran aranır.</a:t>
            </a:r>
          </a:p>
          <a:p>
            <a:pPr marL="1314450" lvl="2" indent="-414338">
              <a:buFontTx/>
              <a:buAutoNum type="alphaUcPeriod"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C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6</a:t>
            </a:r>
          </a:p>
          <a:p>
            <a:pPr marL="1314450" lvl="2" indent="-414338">
              <a:buFontTx/>
              <a:buAutoNum type="alphaUcPeriod"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NH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PH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3</a:t>
            </a:r>
          </a:p>
          <a:p>
            <a:pPr marL="1314450" lvl="2" indent="-414338">
              <a:buFontTx/>
              <a:buAutoNum type="alphaUcPeriod"/>
            </a:pP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FeO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Fe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3</a:t>
            </a:r>
          </a:p>
          <a:p>
            <a:pPr marL="1314450" lvl="2" indent="-414338">
              <a:buFontTx/>
              <a:buAutoNum type="alphaUcPeriod"/>
            </a:pP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Co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CO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</a:p>
          <a:p>
            <a:pPr marL="1314450" lvl="2" indent="-414338">
              <a:buFontTx/>
              <a:buAutoNum type="alphaUcPeriod"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HCN, H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tr-TR" sz="2800" baseline="-25000" dirty="0" smtClean="0">
                <a:latin typeface="Calibri" pitchFamily="34" charset="0"/>
                <a:cs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402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85235" y="258764"/>
            <a:ext cx="10530994" cy="820737"/>
          </a:xfrm>
        </p:spPr>
        <p:txBody>
          <a:bodyPr/>
          <a:lstStyle/>
          <a:p>
            <a:pPr eaLnBrk="1" hangingPunct="1"/>
            <a:r>
              <a:rPr lang="tr-TR" sz="3600" b="1" dirty="0" smtClean="0"/>
              <a:t>Kütlenin </a:t>
            </a:r>
            <a:r>
              <a:rPr lang="tr-TR" sz="3600" b="1" dirty="0"/>
              <a:t>K</a:t>
            </a:r>
            <a:r>
              <a:rPr lang="tr-TR" sz="3600" b="1" dirty="0" smtClean="0"/>
              <a:t>orunumu </a:t>
            </a:r>
            <a:r>
              <a:rPr lang="tr-TR" sz="3600" b="1" dirty="0"/>
              <a:t>K</a:t>
            </a:r>
            <a:r>
              <a:rPr lang="tr-TR" sz="3600" b="1" dirty="0" smtClean="0"/>
              <a:t>anunu </a:t>
            </a:r>
            <a:r>
              <a:rPr lang="tr-TR" sz="3600" dirty="0" smtClean="0"/>
              <a:t>(</a:t>
            </a:r>
            <a:r>
              <a:rPr lang="tr-TR" sz="3600" dirty="0" smtClean="0">
                <a:solidFill>
                  <a:srgbClr val="0000FF"/>
                </a:solidFill>
              </a:rPr>
              <a:t>A. Lavoisier</a:t>
            </a:r>
            <a:r>
              <a:rPr lang="tr-TR" sz="3600" dirty="0" smtClean="0"/>
              <a:t>)</a:t>
            </a:r>
            <a:endParaRPr lang="en-US" altLang="tr-TR" sz="3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585235" y="1008063"/>
            <a:ext cx="6633648" cy="5256212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tr-TR" sz="2400" dirty="0" smtClean="0">
                <a:cs typeface="Calibri" pitchFamily="34" charset="0"/>
              </a:rPr>
              <a:t>Kimyasal olaylarda, tepkimeye giren maddelerin kütleleri toplamı, tepkime sonunda oluşan maddelerin kütleleri toplamına eşittir.  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tr-TR" sz="2400" dirty="0" smtClean="0">
                <a:cs typeface="Calibri" pitchFamily="34" charset="0"/>
              </a:rPr>
              <a:t>Bu olaya </a:t>
            </a:r>
            <a:r>
              <a:rPr lang="tr-TR" sz="2400" b="1" dirty="0" smtClean="0">
                <a:cs typeface="Calibri" pitchFamily="34" charset="0"/>
              </a:rPr>
              <a:t>kütlenin korunumu kanunu </a:t>
            </a:r>
            <a:r>
              <a:rPr lang="tr-TR" sz="2400" dirty="0" smtClean="0">
                <a:cs typeface="Calibri" pitchFamily="34" charset="0"/>
              </a:rPr>
              <a:t>denir.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tr-TR" sz="2400" dirty="0">
                <a:cs typeface="Calibri" pitchFamily="34" charset="0"/>
              </a:rPr>
              <a:t>“</a:t>
            </a:r>
            <a:r>
              <a:rPr lang="tr-TR" sz="2400" i="1" dirty="0">
                <a:cs typeface="Calibri" pitchFamily="34" charset="0"/>
              </a:rPr>
              <a:t>Madde yoktan var edilemediği gibi, vardan da yok edilemez. Sadece birinden ötekine dönüşebilir” </a:t>
            </a:r>
            <a:endParaRPr lang="tr-TR" sz="2400" dirty="0" smtClean="0">
              <a:cs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tr-TR" altLang="tr-TR" sz="2400" dirty="0" smtClean="0">
                <a:latin typeface="Calibri" pitchFamily="34" charset="0"/>
                <a:cs typeface="Calibri" pitchFamily="34" charset="0"/>
              </a:rPr>
              <a:t>	Girenler    </a:t>
            </a:r>
            <a:r>
              <a:rPr lang="tr-TR" altLang="tr-T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tr-TR" altLang="tr-TR" sz="2400" dirty="0" smtClean="0">
                <a:latin typeface="Calibri" pitchFamily="34" charset="0"/>
                <a:cs typeface="Calibri" pitchFamily="34" charset="0"/>
              </a:rPr>
              <a:t>   Ürünler</a:t>
            </a:r>
          </a:p>
          <a:p>
            <a:pPr marL="0" indent="0" eaLnBrk="1" hangingPunct="1">
              <a:buFontTx/>
              <a:buNone/>
            </a:pPr>
            <a:r>
              <a:rPr lang="tr-TR" altLang="tr-TR" sz="20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altLang="tr-TR" sz="2800" b="1" dirty="0" smtClean="0">
                <a:latin typeface="Calibri" pitchFamily="34" charset="0"/>
                <a:cs typeface="Calibri" pitchFamily="34" charset="0"/>
              </a:rPr>
              <a:t>∑</a:t>
            </a:r>
            <a:r>
              <a:rPr lang="tr-TR" altLang="tr-TR" sz="2800" b="1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tr-TR" altLang="tr-TR" sz="2800" baseline="-25000" dirty="0" err="1" smtClean="0">
                <a:latin typeface="Calibri" pitchFamily="34" charset="0"/>
                <a:cs typeface="Calibri" pitchFamily="34" charset="0"/>
              </a:rPr>
              <a:t>girenler</a:t>
            </a:r>
            <a:r>
              <a:rPr lang="tr-TR" altLang="tr-T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tr-TR" altLang="tr-TR" sz="2800" b="1" dirty="0" smtClean="0">
                <a:latin typeface="Calibri" pitchFamily="34" charset="0"/>
                <a:cs typeface="Calibri" pitchFamily="34" charset="0"/>
              </a:rPr>
              <a:t>∑</a:t>
            </a:r>
            <a:r>
              <a:rPr lang="tr-TR" altLang="tr-TR" sz="2800" b="1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tr-TR" altLang="tr-TR" sz="2800" baseline="-25000" dirty="0" err="1" smtClean="0">
                <a:latin typeface="Calibri" pitchFamily="34" charset="0"/>
                <a:cs typeface="Calibri" pitchFamily="34" charset="0"/>
              </a:rPr>
              <a:t>ürünler</a:t>
            </a:r>
            <a:endParaRPr lang="tr-TR" altLang="tr-TR" sz="2400" baseline="-250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</a:pPr>
            <a:endParaRPr lang="tr-TR" altLang="tr-TR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tr-TR" altLang="tr-TR" sz="2800" dirty="0" smtClean="0">
                <a:latin typeface="Calibri" pitchFamily="34" charset="0"/>
                <a:cs typeface="Calibri" pitchFamily="34" charset="0"/>
              </a:rPr>
              <a:t>	A + B    </a:t>
            </a:r>
            <a:r>
              <a:rPr lang="tr-TR" altLang="tr-TR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tr-TR" altLang="tr-TR" sz="2800" dirty="0" smtClean="0">
                <a:latin typeface="Calibri" pitchFamily="34" charset="0"/>
                <a:cs typeface="Calibri" pitchFamily="34" charset="0"/>
              </a:rPr>
              <a:t>    C + D</a:t>
            </a:r>
          </a:p>
          <a:p>
            <a:pPr marL="0" indent="0" eaLnBrk="1" hangingPunct="1">
              <a:buFontTx/>
              <a:buNone/>
            </a:pPr>
            <a:r>
              <a:rPr lang="tr-TR" altLang="tr-TR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altLang="tr-TR" sz="2800" b="1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tr-TR" altLang="tr-TR" sz="2800" baseline="-25000" dirty="0" err="1" smtClean="0">
                <a:latin typeface="Calibri" pitchFamily="34" charset="0"/>
                <a:cs typeface="Calibri" pitchFamily="34" charset="0"/>
              </a:rPr>
              <a:t>A</a:t>
            </a:r>
            <a:r>
              <a:rPr lang="tr-TR" altLang="tr-TR" sz="2800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tr-TR" altLang="tr-TR" sz="2800" b="1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tr-TR" altLang="tr-TR" sz="2800" baseline="-25000" dirty="0" err="1" smtClean="0">
                <a:latin typeface="Calibri" pitchFamily="34" charset="0"/>
                <a:cs typeface="Calibri" pitchFamily="34" charset="0"/>
              </a:rPr>
              <a:t>B</a:t>
            </a:r>
            <a:r>
              <a:rPr lang="tr-TR" altLang="tr-TR" sz="280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tr-TR" sz="2800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tr-TR" alt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tr-TR" sz="2800" b="1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tr-TR" altLang="tr-TR" sz="2800" baseline="-25000" dirty="0" err="1" smtClean="0">
                <a:latin typeface="Calibri" pitchFamily="34" charset="0"/>
                <a:cs typeface="Calibri" pitchFamily="34" charset="0"/>
              </a:rPr>
              <a:t>C</a:t>
            </a:r>
            <a:r>
              <a:rPr lang="tr-TR" altLang="tr-TR" sz="2800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tr-TR" altLang="tr-TR" sz="2800" b="1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tr-TR" altLang="tr-TR" sz="2800" baseline="-25000" dirty="0" err="1" smtClean="0">
                <a:latin typeface="Calibri" pitchFamily="34" charset="0"/>
                <a:cs typeface="Calibri" pitchFamily="34" charset="0"/>
              </a:rPr>
              <a:t>D</a:t>
            </a:r>
            <a:endParaRPr lang="en-US" altLang="tr-TR" sz="2400" baseline="-25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5" descr="kÃ¼tlenin korunumu kanunlarÄ± pdf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99" y="1151855"/>
            <a:ext cx="3978525" cy="237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490691" y="4104183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NOT: </a:t>
            </a:r>
            <a:r>
              <a:rPr lang="tr-TR" sz="2400" dirty="0" smtClean="0"/>
              <a:t>kütlenin korunumu kanunu göre kimyasal tepkimelerin </a:t>
            </a:r>
            <a:r>
              <a:rPr lang="tr-TR" sz="2400" b="1" dirty="0" smtClean="0"/>
              <a:t>değişmeyenleri;</a:t>
            </a:r>
          </a:p>
          <a:p>
            <a:pPr>
              <a:tabLst>
                <a:tab pos="720725" algn="l"/>
                <a:tab pos="3587750" algn="l"/>
              </a:tabLst>
            </a:pPr>
            <a:r>
              <a:rPr lang="tr-TR" sz="2400" dirty="0"/>
              <a:t>	</a:t>
            </a:r>
            <a:r>
              <a:rPr lang="tr-TR" sz="2400" dirty="0" smtClean="0"/>
              <a:t>Kütle 	Proton satısı</a:t>
            </a:r>
          </a:p>
          <a:p>
            <a:pPr>
              <a:tabLst>
                <a:tab pos="720725" algn="l"/>
                <a:tab pos="3587750" algn="l"/>
              </a:tabLst>
            </a:pPr>
            <a:r>
              <a:rPr lang="tr-TR" sz="2400" dirty="0" smtClean="0"/>
              <a:t>	Atom sayısı	nötron sayısı	</a:t>
            </a:r>
          </a:p>
          <a:p>
            <a:pPr>
              <a:tabLst>
                <a:tab pos="720725" algn="l"/>
                <a:tab pos="3587750" algn="l"/>
              </a:tabLst>
            </a:pPr>
            <a:r>
              <a:rPr lang="tr-TR" sz="2400" dirty="0" smtClean="0"/>
              <a:t>	Atom cinsi	elektron sayısı</a:t>
            </a:r>
          </a:p>
        </p:txBody>
      </p:sp>
      <p:sp>
        <p:nvSpPr>
          <p:cNvPr id="4" name="Sağ Ok 3"/>
          <p:cNvSpPr/>
          <p:nvPr/>
        </p:nvSpPr>
        <p:spPr>
          <a:xfrm>
            <a:off x="5778723" y="5043202"/>
            <a:ext cx="21602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9" name="Sağ Ok 8"/>
          <p:cNvSpPr/>
          <p:nvPr/>
        </p:nvSpPr>
        <p:spPr>
          <a:xfrm>
            <a:off x="8731051" y="5079206"/>
            <a:ext cx="21602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1" name="Sağ Ok 10"/>
          <p:cNvSpPr/>
          <p:nvPr/>
        </p:nvSpPr>
        <p:spPr>
          <a:xfrm>
            <a:off x="8731051" y="5450691"/>
            <a:ext cx="21602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2" name="Sağ Ok 11"/>
          <p:cNvSpPr/>
          <p:nvPr/>
        </p:nvSpPr>
        <p:spPr>
          <a:xfrm>
            <a:off x="5778723" y="5414834"/>
            <a:ext cx="21602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3" name="Sağ Ok 12"/>
          <p:cNvSpPr/>
          <p:nvPr/>
        </p:nvSpPr>
        <p:spPr>
          <a:xfrm>
            <a:off x="8731051" y="5827499"/>
            <a:ext cx="21602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4" name="Sağ Ok 13"/>
          <p:cNvSpPr/>
          <p:nvPr/>
        </p:nvSpPr>
        <p:spPr>
          <a:xfrm>
            <a:off x="5778723" y="5769198"/>
            <a:ext cx="21602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İçerik Yer Tutucusu 2"/>
          <p:cNvSpPr>
            <a:spLocks noGrp="1"/>
          </p:cNvSpPr>
          <p:nvPr>
            <p:ph idx="1"/>
          </p:nvPr>
        </p:nvSpPr>
        <p:spPr>
          <a:xfrm>
            <a:off x="585235" y="576263"/>
            <a:ext cx="10530994" cy="5211762"/>
          </a:xfrm>
        </p:spPr>
        <p:txBody>
          <a:bodyPr>
            <a:normAutofit/>
          </a:bodyPr>
          <a:lstStyle/>
          <a:p>
            <a:pPr marL="900113" indent="-900113">
              <a:buFontTx/>
              <a:buNone/>
            </a:pPr>
            <a:r>
              <a:rPr lang="tr-TR" sz="2400" b="1" dirty="0" smtClean="0">
                <a:cs typeface="Calibri" pitchFamily="34" charset="0"/>
              </a:rPr>
              <a:t>Soru: 	</a:t>
            </a:r>
            <a:r>
              <a:rPr lang="tr-TR" sz="2400" dirty="0" smtClean="0">
                <a:cs typeface="Calibri" pitchFamily="34" charset="0"/>
              </a:rPr>
              <a:t>CH</a:t>
            </a:r>
            <a:r>
              <a:rPr lang="tr-TR" sz="2400" b="1" baseline="-25000" dirty="0" smtClean="0">
                <a:cs typeface="Calibri" pitchFamily="34" charset="0"/>
              </a:rPr>
              <a:t>4</a:t>
            </a:r>
            <a:r>
              <a:rPr lang="tr-TR" sz="2400" dirty="0" smtClean="0">
                <a:cs typeface="Calibri" pitchFamily="34" charset="0"/>
              </a:rPr>
              <a:t>   +   2O</a:t>
            </a:r>
            <a:r>
              <a:rPr lang="tr-TR" sz="2400" b="1" baseline="-25000" dirty="0" smtClean="0">
                <a:cs typeface="Calibri" pitchFamily="34" charset="0"/>
              </a:rPr>
              <a:t>2</a:t>
            </a:r>
            <a:r>
              <a:rPr lang="tr-TR" sz="2400" dirty="0" smtClean="0">
                <a:cs typeface="Calibri" pitchFamily="34" charset="0"/>
              </a:rPr>
              <a:t>   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   CO</a:t>
            </a:r>
            <a:r>
              <a:rPr lang="tr-TR" sz="2400" b="1" baseline="-25000" dirty="0" smtClean="0">
                <a:cs typeface="Calibri" pitchFamily="34" charset="0"/>
                <a:sym typeface="Wingdings" pitchFamily="2" charset="2"/>
              </a:rPr>
              <a:t>2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   +   2H</a:t>
            </a:r>
            <a:r>
              <a:rPr lang="tr-TR" sz="2400" b="1" baseline="-25000" dirty="0" smtClean="0">
                <a:cs typeface="Calibri" pitchFamily="34" charset="0"/>
                <a:sym typeface="Wingdings" pitchFamily="2" charset="2"/>
              </a:rPr>
              <a:t>2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O</a:t>
            </a:r>
            <a:endParaRPr lang="tr-TR" sz="2400" dirty="0" smtClean="0">
              <a:cs typeface="Calibri" pitchFamily="34" charset="0"/>
            </a:endParaRPr>
          </a:p>
          <a:p>
            <a:pPr marL="900113" indent="-900113">
              <a:buFontTx/>
              <a:buNone/>
            </a:pPr>
            <a:r>
              <a:rPr lang="tr-TR" sz="2400" b="1" dirty="0">
                <a:cs typeface="Calibri" pitchFamily="34" charset="0"/>
              </a:rPr>
              <a:t>	</a:t>
            </a:r>
            <a:r>
              <a:rPr lang="tr-TR" sz="2400" dirty="0" smtClean="0">
                <a:cs typeface="Calibri" pitchFamily="34" charset="0"/>
              </a:rPr>
              <a:t>16 gram metan gazının yakılarak, 44 gram karbondioksit ve 36 gram su oluşması için kaç gram oksijen gazına ihtiyaç vardır? </a:t>
            </a:r>
          </a:p>
          <a:p>
            <a:pPr marL="900113" indent="-900113">
              <a:buFontTx/>
              <a:buNone/>
            </a:pPr>
            <a:endParaRPr lang="tr-TR" sz="2400" dirty="0" smtClean="0">
              <a:cs typeface="Calibri" pitchFamily="34" charset="0"/>
            </a:endParaRPr>
          </a:p>
          <a:p>
            <a:pPr marL="900113" indent="-900113">
              <a:buFontTx/>
              <a:buNone/>
            </a:pPr>
            <a:endParaRPr lang="tr-TR" sz="2400" dirty="0" smtClean="0">
              <a:cs typeface="Calibri" pitchFamily="34" charset="0"/>
            </a:endParaRPr>
          </a:p>
          <a:p>
            <a:pPr marL="900113" indent="-900113">
              <a:buFontTx/>
              <a:buNone/>
            </a:pPr>
            <a:endParaRPr lang="tr-TR" sz="2400" dirty="0" smtClean="0">
              <a:cs typeface="Calibri" pitchFamily="34" charset="0"/>
            </a:endParaRPr>
          </a:p>
          <a:p>
            <a:pPr marL="900113" indent="-900113">
              <a:buFontTx/>
              <a:buNone/>
            </a:pPr>
            <a:r>
              <a:rPr lang="tr-TR" sz="2400" b="1" dirty="0">
                <a:cs typeface="Calibri" pitchFamily="34" charset="0"/>
              </a:rPr>
              <a:t>Soru: 	</a:t>
            </a:r>
            <a:r>
              <a:rPr lang="tr-TR" sz="2400" dirty="0" smtClean="0">
                <a:cs typeface="Calibri" pitchFamily="34" charset="0"/>
              </a:rPr>
              <a:t>2X  +  3Y   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   M  +  2K </a:t>
            </a:r>
          </a:p>
          <a:p>
            <a:pPr marL="900113" indent="-900113">
              <a:buFontTx/>
              <a:buNone/>
            </a:pPr>
            <a:r>
              <a:rPr lang="tr-TR" sz="2400" dirty="0">
                <a:cs typeface="Calibri" pitchFamily="34" charset="0"/>
                <a:sym typeface="Wingdings" pitchFamily="2" charset="2"/>
              </a:rPr>
              <a:t>	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Tepkimesine göre, 10g X 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ile 30g </a:t>
            </a:r>
            <a:r>
              <a:rPr lang="tr-TR" sz="2400" dirty="0" smtClean="0">
                <a:cs typeface="Calibri" pitchFamily="34" charset="0"/>
                <a:sym typeface="Wingdings" pitchFamily="2" charset="2"/>
              </a:rPr>
              <a:t>Y maddelerinin tamamı harcanarak 15g M ve bir miktar K maddesi elde edilmiştir. Buna göre oluşan K maddesi kaç g’dır.</a:t>
            </a:r>
            <a:endParaRPr lang="tr-TR" sz="2400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25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İçerik Yer Tutucusu 2"/>
          <p:cNvSpPr>
            <a:spLocks noGrp="1"/>
          </p:cNvSpPr>
          <p:nvPr>
            <p:ph idx="1"/>
          </p:nvPr>
        </p:nvSpPr>
        <p:spPr>
          <a:xfrm>
            <a:off x="585235" y="576263"/>
            <a:ext cx="4977464" cy="5211762"/>
          </a:xfrm>
        </p:spPr>
        <p:txBody>
          <a:bodyPr/>
          <a:lstStyle/>
          <a:p>
            <a:pPr marL="900113" indent="-900113">
              <a:buFontTx/>
              <a:buNone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Soru: </a:t>
            </a:r>
          </a:p>
          <a:p>
            <a:pPr marL="0" indent="0">
              <a:buFontTx/>
              <a:buNone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36 gram karbon (C), hidrojenle (H) birleşerek 40 gram bileşik oluşturmaktadır.</a:t>
            </a:r>
          </a:p>
          <a:p>
            <a:pPr marL="0" indent="0">
              <a:buFontTx/>
              <a:buNone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Buna </a:t>
            </a:r>
            <a:r>
              <a:rPr lang="tr-TR" sz="2800" b="1" dirty="0">
                <a:latin typeface="Calibri" pitchFamily="34" charset="0"/>
                <a:cs typeface="Calibri" pitchFamily="34" charset="0"/>
              </a:rPr>
              <a:t>göre, bileşikteki hidrojenin kütlece %'si 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kaçtır?</a:t>
            </a:r>
          </a:p>
          <a:p>
            <a:pPr marL="900113" indent="-900113">
              <a:buFontTx/>
              <a:buNone/>
            </a:pPr>
            <a:endParaRPr lang="tr-TR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384" y="647799"/>
            <a:ext cx="487694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6210771" y="647799"/>
            <a:ext cx="1048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0113" indent="-900113">
              <a:buFontTx/>
              <a:buNone/>
            </a:pPr>
            <a:r>
              <a:rPr lang="tr-TR" sz="2800" b="1" dirty="0">
                <a:latin typeface="Calibri" pitchFamily="34" charset="0"/>
                <a:cs typeface="Calibri" pitchFamily="34" charset="0"/>
              </a:rPr>
              <a:t>Soru: </a:t>
            </a:r>
          </a:p>
        </p:txBody>
      </p:sp>
    </p:spTree>
    <p:extLst>
      <p:ext uri="{BB962C8B-B14F-4D97-AF65-F5344CB8AC3E}">
        <p14:creationId xmlns:p14="http://schemas.microsoft.com/office/powerpoint/2010/main" val="205145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2139" y="935831"/>
            <a:ext cx="5553690" cy="482453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1799 yılında </a:t>
            </a:r>
            <a:r>
              <a:rPr lang="tr-TR" sz="2400" dirty="0"/>
              <a:t>J</a:t>
            </a:r>
            <a:r>
              <a:rPr lang="tr-TR" sz="2400" dirty="0" smtClean="0"/>
              <a:t>oseph </a:t>
            </a:r>
            <a:r>
              <a:rPr lang="tr-TR" sz="2400" dirty="0"/>
              <a:t>P</a:t>
            </a:r>
            <a:r>
              <a:rPr lang="tr-TR" sz="2400" dirty="0" smtClean="0"/>
              <a:t>roust, elementlerin birbiri ile bileşik oluştururlarken daima belli oranlarda birleştiklerini buldu.</a:t>
            </a:r>
          </a:p>
          <a:p>
            <a:pPr marL="0" indent="0">
              <a:buNone/>
            </a:pPr>
            <a:r>
              <a:rPr lang="tr-TR" sz="2400" i="1" dirty="0" smtClean="0">
                <a:solidFill>
                  <a:srgbClr val="C00000"/>
                </a:solidFill>
              </a:rPr>
              <a:t>Örneğin;</a:t>
            </a:r>
            <a:r>
              <a:rPr lang="tr-TR" sz="2400" i="1" dirty="0" smtClean="0"/>
              <a:t> 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b="1" dirty="0" smtClean="0"/>
              <a:t>Fe   +    S   </a:t>
            </a:r>
            <a:r>
              <a:rPr lang="tr-TR" sz="2400" b="1" dirty="0" smtClean="0">
                <a:sym typeface="Wingdings" pitchFamily="2" charset="2"/>
              </a:rPr>
              <a:t>    </a:t>
            </a:r>
            <a:r>
              <a:rPr lang="tr-TR" sz="2400" b="1" dirty="0" err="1" smtClean="0">
                <a:sym typeface="Wingdings" pitchFamily="2" charset="2"/>
              </a:rPr>
              <a:t>FeS</a:t>
            </a:r>
            <a:endParaRPr lang="tr-TR" sz="2400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tr-TR" sz="2400" dirty="0">
                <a:sym typeface="Wingdings" pitchFamily="2" charset="2"/>
              </a:rPr>
              <a:t>	</a:t>
            </a:r>
            <a:r>
              <a:rPr lang="tr-TR" sz="2400" dirty="0" smtClean="0">
                <a:solidFill>
                  <a:srgbClr val="00B0F0"/>
                </a:solidFill>
                <a:sym typeface="Wingdings" pitchFamily="2" charset="2"/>
              </a:rPr>
              <a:t>7k         4k          11k</a:t>
            </a:r>
            <a:endParaRPr lang="tr-TR" sz="2000" dirty="0" smtClean="0">
              <a:solidFill>
                <a:srgbClr val="00B0F0"/>
              </a:solidFill>
            </a:endParaRP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522139" y="143743"/>
            <a:ext cx="10531317" cy="820339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Sabit oranlar kanunu (kütlece birleşme oranı)</a:t>
            </a: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6"/>
          <a:stretch/>
        </p:blipFill>
        <p:spPr bwMode="auto">
          <a:xfrm>
            <a:off x="5942928" y="1151855"/>
            <a:ext cx="137585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tabl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84"/>
          <a:stretch/>
        </p:blipFill>
        <p:spPr bwMode="auto">
          <a:xfrm>
            <a:off x="7380548" y="1151856"/>
            <a:ext cx="1278495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tabl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9"/>
          <a:stretch/>
        </p:blipFill>
        <p:spPr bwMode="auto">
          <a:xfrm>
            <a:off x="8739444" y="1151855"/>
            <a:ext cx="135975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97860"/>
              </p:ext>
            </p:extLst>
          </p:nvPr>
        </p:nvGraphicFramePr>
        <p:xfrm>
          <a:off x="10171211" y="1152047"/>
          <a:ext cx="144016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Fe / S oranı</a:t>
                      </a:r>
                      <a:endParaRPr lang="tr-T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7/4</a:t>
                      </a:r>
                      <a:endParaRPr lang="tr-TR" sz="2000" b="1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7/4</a:t>
                      </a: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7/4</a:t>
                      </a: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Dikdörtgen 10"/>
              <p:cNvSpPr/>
              <p:nvPr/>
            </p:nvSpPr>
            <p:spPr>
              <a:xfrm>
                <a:off x="594147" y="3816151"/>
                <a:ext cx="10585175" cy="1659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tr-TR" sz="2400" dirty="0" smtClean="0"/>
                  <a:t>X</a:t>
                </a:r>
                <a:r>
                  <a:rPr lang="tr-TR" sz="2400" b="1" baseline="-25000" dirty="0" err="1"/>
                  <a:t>a</a:t>
                </a:r>
                <a:r>
                  <a:rPr lang="tr-TR" sz="2400" dirty="0" err="1"/>
                  <a:t>Y</a:t>
                </a:r>
                <a:r>
                  <a:rPr lang="tr-TR" sz="2400" b="1" baseline="-25000" dirty="0" err="1"/>
                  <a:t>b</a:t>
                </a:r>
                <a:r>
                  <a:rPr lang="tr-TR" sz="2400" dirty="0"/>
                  <a:t> şeklinde bir bileşiğin kütlece birleşme oranı aşağıdaki bağıntı ile  hesaplanır.</a:t>
                </a:r>
              </a:p>
              <a:p>
                <a:endParaRPr lang="tr-TR" sz="2400" dirty="0" smtClean="0"/>
              </a:p>
              <a:p>
                <a:r>
                  <a:rPr lang="tr-TR" sz="2400" dirty="0"/>
                  <a:t>	</a:t>
                </a:r>
                <a:r>
                  <a:rPr lang="tr-TR" sz="32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tr-TR" sz="48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tr-TR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sz="4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tr-TR" sz="4800" b="0" i="1" baseline="-20000" smtClean="0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tr-TR" sz="4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tr-TR" sz="4800" b="0" i="1" baseline="-20000" smtClean="0">
                                <a:latin typeface="Cambria Math"/>
                              </a:rPr>
                              <m:t>𝑌</m:t>
                            </m:r>
                          </m:den>
                        </m:f>
                      </m:e>
                    </m:box>
                  </m:oMath>
                </a14:m>
                <a:r>
                  <a:rPr lang="tr-TR" sz="4800" dirty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tr-TR" sz="48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tr-TR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sz="4800" i="1">
                                <a:latin typeface="Cambria Math"/>
                              </a:rPr>
                              <m:t>𝑎</m:t>
                            </m:r>
                            <m:r>
                              <a:rPr lang="tr-TR" sz="4800" i="1">
                                <a:latin typeface="Cambria Math"/>
                              </a:rPr>
                              <m:t>. </m:t>
                            </m:r>
                            <m:r>
                              <a:rPr lang="tr-TR" sz="4800" i="1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tr-TR" sz="4800" i="1">
                                <a:latin typeface="Cambria Math"/>
                              </a:rPr>
                              <m:t>𝑏</m:t>
                            </m:r>
                            <m:r>
                              <a:rPr lang="tr-TR" sz="4800" i="1">
                                <a:latin typeface="Cambria Math"/>
                              </a:rPr>
                              <m:t>. </m:t>
                            </m:r>
                            <m:r>
                              <a:rPr lang="tr-TR" sz="4800" i="1">
                                <a:latin typeface="Cambria Math"/>
                              </a:rPr>
                              <m:t>𝑌</m:t>
                            </m:r>
                          </m:den>
                        </m:f>
                      </m:e>
                    </m:box>
                  </m:oMath>
                </a14:m>
                <a:r>
                  <a:rPr lang="tr-TR" sz="3200" dirty="0"/>
                  <a:t> </a:t>
                </a:r>
              </a:p>
            </p:txBody>
          </p:sp>
        </mc:Choice>
        <mc:Fallback xmlns="">
          <p:sp>
            <p:nvSpPr>
              <p:cNvPr id="11" name="Dikdörtgen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7" y="3816151"/>
                <a:ext cx="10585175" cy="1659878"/>
              </a:xfrm>
              <a:prstGeom prst="rect">
                <a:avLst/>
              </a:prstGeom>
              <a:blipFill rotWithShape="1">
                <a:blip r:embed="rId5"/>
                <a:stretch>
                  <a:fillRect l="-748" t="-2941" r="-576" b="-136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etin kutusu 11"/>
          <p:cNvSpPr txBox="1"/>
          <p:nvPr/>
        </p:nvSpPr>
        <p:spPr>
          <a:xfrm>
            <a:off x="4482579" y="4320207"/>
            <a:ext cx="4256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m</a:t>
            </a:r>
            <a:r>
              <a:rPr lang="tr-TR" sz="2400" dirty="0" smtClean="0"/>
              <a:t> : elementlerin kütlesi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a</a:t>
            </a:r>
            <a:r>
              <a:rPr lang="tr-TR" sz="2400" dirty="0" smtClean="0"/>
              <a:t> : X elementinin atom sayısı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b</a:t>
            </a:r>
            <a:r>
              <a:rPr lang="tr-TR" sz="2400" dirty="0" smtClean="0"/>
              <a:t> </a:t>
            </a:r>
            <a:r>
              <a:rPr lang="tr-TR" sz="2400" dirty="0"/>
              <a:t>: </a:t>
            </a:r>
            <a:r>
              <a:rPr lang="tr-TR" sz="2400" dirty="0" smtClean="0"/>
              <a:t>Y </a:t>
            </a:r>
            <a:r>
              <a:rPr lang="tr-TR" sz="2400" dirty="0"/>
              <a:t>elementinin atom sayısı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X</a:t>
            </a:r>
            <a:r>
              <a:rPr lang="tr-TR" sz="2400" dirty="0" smtClean="0"/>
              <a:t> : X </a:t>
            </a:r>
            <a:r>
              <a:rPr lang="tr-TR" sz="2400" dirty="0"/>
              <a:t>elementinin atom </a:t>
            </a:r>
            <a:r>
              <a:rPr lang="tr-TR" sz="2400" dirty="0" smtClean="0"/>
              <a:t>kütlesi</a:t>
            </a:r>
            <a:endParaRPr lang="tr-TR" sz="2400" dirty="0"/>
          </a:p>
          <a:p>
            <a:r>
              <a:rPr lang="tr-TR" sz="2400" b="1" dirty="0" smtClean="0">
                <a:solidFill>
                  <a:srgbClr val="FF0000"/>
                </a:solidFill>
              </a:rPr>
              <a:t>Y</a:t>
            </a:r>
            <a:r>
              <a:rPr lang="tr-TR" sz="2400" dirty="0" smtClean="0"/>
              <a:t> </a:t>
            </a:r>
            <a:r>
              <a:rPr lang="tr-TR" sz="2400" dirty="0"/>
              <a:t>: </a:t>
            </a:r>
            <a:r>
              <a:rPr lang="tr-TR" sz="2400" dirty="0" smtClean="0"/>
              <a:t>Y </a:t>
            </a:r>
            <a:r>
              <a:rPr lang="tr-TR" sz="2400" dirty="0"/>
              <a:t>elementinin atom </a:t>
            </a:r>
            <a:r>
              <a:rPr lang="tr-TR" sz="2400" dirty="0" smtClean="0"/>
              <a:t>kütlesi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3800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İçerik Yer Tutucusu 2"/>
          <p:cNvSpPr>
            <a:spLocks noGrp="1"/>
          </p:cNvSpPr>
          <p:nvPr>
            <p:ph idx="1"/>
          </p:nvPr>
        </p:nvSpPr>
        <p:spPr>
          <a:xfrm>
            <a:off x="585235" y="719138"/>
            <a:ext cx="10530994" cy="506888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tr-TR" sz="2800" i="1" u="sng" dirty="0" smtClean="0">
                <a:latin typeface="Calibri" pitchFamily="34" charset="0"/>
                <a:cs typeface="Calibri" pitchFamily="34" charset="0"/>
              </a:rPr>
              <a:t>SORU TİPİ -1</a:t>
            </a:r>
          </a:p>
          <a:p>
            <a:pPr marL="0" indent="0">
              <a:buFontTx/>
              <a:buNone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Soru: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2800" dirty="0" smtClean="0"/>
              <a:t>Aşağıda verilen bileşiklerde elementlerin kütleleri arasındaki sabit oranı hesaplayınız. (C: 12, O:16, N:14, Fe: 56)</a:t>
            </a:r>
          </a:p>
          <a:p>
            <a:pPr marL="0" indent="0">
              <a:buFontTx/>
              <a:buAutoNum type="romanUcPeriod"/>
            </a:pPr>
            <a:r>
              <a:rPr lang="tr-TR" sz="2800" dirty="0" smtClean="0"/>
              <a:t> CO</a:t>
            </a:r>
            <a:r>
              <a:rPr lang="tr-TR" sz="2800" baseline="-25000" dirty="0" smtClean="0"/>
              <a:t>2</a:t>
            </a:r>
          </a:p>
          <a:p>
            <a:pPr marL="0" indent="0">
              <a:buFontTx/>
              <a:buAutoNum type="romanUcPeriod"/>
            </a:pPr>
            <a:r>
              <a:rPr lang="tr-TR" sz="2800" dirty="0" smtClean="0"/>
              <a:t> N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O</a:t>
            </a:r>
            <a:r>
              <a:rPr lang="tr-TR" sz="2800" baseline="-25000" dirty="0" smtClean="0"/>
              <a:t>3</a:t>
            </a:r>
          </a:p>
          <a:p>
            <a:pPr marL="0" indent="0">
              <a:buFontTx/>
              <a:buAutoNum type="romanUcPeriod"/>
            </a:pPr>
            <a:r>
              <a:rPr lang="tr-TR" sz="2800" dirty="0" smtClean="0"/>
              <a:t> Fe</a:t>
            </a:r>
            <a:r>
              <a:rPr lang="tr-TR" sz="2800" baseline="-25000" dirty="0" smtClean="0"/>
              <a:t>3</a:t>
            </a:r>
            <a:r>
              <a:rPr lang="tr-TR" sz="2800" dirty="0" smtClean="0"/>
              <a:t>N</a:t>
            </a:r>
            <a:r>
              <a:rPr lang="tr-TR" sz="2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347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85073" y="431775"/>
                <a:ext cx="10531317" cy="55446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sz="2400" b="1" dirty="0" smtClean="0"/>
                  <a:t>Soru:	</a:t>
                </a:r>
                <a:r>
                  <a:rPr lang="tr-TR" sz="2400" dirty="0" smtClean="0"/>
                  <a:t>X</a:t>
                </a:r>
                <a:r>
                  <a:rPr lang="tr-TR" sz="2400" baseline="-25000" dirty="0" smtClean="0"/>
                  <a:t>2</a:t>
                </a:r>
                <a:r>
                  <a:rPr lang="tr-TR" sz="2400" dirty="0" smtClean="0"/>
                  <a:t>O</a:t>
                </a:r>
                <a:r>
                  <a:rPr lang="tr-TR" sz="2400" baseline="-25000" dirty="0" smtClean="0"/>
                  <a:t>5</a:t>
                </a:r>
                <a:r>
                  <a:rPr lang="tr-TR" sz="2400" dirty="0" smtClean="0"/>
                  <a:t> bileşiğinin kütlece birleşme oranı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den>
                    </m:f>
                    <m:r>
                      <a:rPr lang="tr-TR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tr-TR" sz="2400" dirty="0" smtClean="0"/>
                  <a:t> ‘</a:t>
                </a:r>
                <a:r>
                  <a:rPr lang="tr-TR" sz="2400" dirty="0" err="1" smtClean="0"/>
                  <a:t>dir</a:t>
                </a:r>
                <a:r>
                  <a:rPr lang="tr-TR" sz="2400" dirty="0" smtClean="0"/>
                  <a:t>. </a:t>
                </a:r>
              </a:p>
              <a:p>
                <a:pPr marL="0" indent="0">
                  <a:buNone/>
                </a:pPr>
                <a:r>
                  <a:rPr lang="tr-TR" sz="2400" b="1" dirty="0"/>
                  <a:t>	</a:t>
                </a:r>
                <a:r>
                  <a:rPr lang="tr-TR" sz="2400" b="1" dirty="0" smtClean="0"/>
                  <a:t>Buna göre </a:t>
                </a:r>
                <a:r>
                  <a:rPr lang="tr-TR" sz="2400" b="1" dirty="0" err="1" smtClean="0"/>
                  <a:t>X’in</a:t>
                </a:r>
                <a:r>
                  <a:rPr lang="tr-TR" sz="2400" b="1" dirty="0" smtClean="0"/>
                  <a:t> atom kütlesi nedir? </a:t>
                </a:r>
                <a:r>
                  <a:rPr lang="tr-TR" sz="2400" dirty="0" smtClean="0"/>
                  <a:t>(O: 16)</a:t>
                </a:r>
              </a:p>
              <a:p>
                <a:pPr marL="0" indent="0">
                  <a:buNone/>
                </a:pPr>
                <a:endParaRPr lang="tr-TR" sz="2400" dirty="0"/>
              </a:p>
              <a:p>
                <a:pPr marL="0" indent="0">
                  <a:buNone/>
                </a:pPr>
                <a:endParaRPr lang="tr-TR" sz="2400" dirty="0" smtClean="0"/>
              </a:p>
              <a:p>
                <a:pPr marL="0" indent="0">
                  <a:buNone/>
                </a:pPr>
                <a:endParaRPr lang="tr-TR" sz="2400" dirty="0" smtClean="0"/>
              </a:p>
              <a:p>
                <a:pPr marL="0" indent="0">
                  <a:buNone/>
                </a:pPr>
                <a:endParaRPr lang="tr-TR" sz="2400" dirty="0"/>
              </a:p>
              <a:p>
                <a:pPr marL="0" indent="0">
                  <a:buNone/>
                </a:pPr>
                <a:r>
                  <a:rPr lang="tr-TR" sz="2400" b="1" dirty="0"/>
                  <a:t>Soru:	</a:t>
                </a:r>
                <a:r>
                  <a:rPr lang="tr-TR" sz="2400" dirty="0"/>
                  <a:t>X</a:t>
                </a:r>
                <a:r>
                  <a:rPr lang="tr-TR" sz="2400" baseline="-25000" dirty="0"/>
                  <a:t>a</a:t>
                </a:r>
                <a:r>
                  <a:rPr lang="tr-TR" sz="2400" dirty="0"/>
                  <a:t>Y</a:t>
                </a:r>
                <a:r>
                  <a:rPr lang="tr-TR" sz="2400" baseline="-25000" dirty="0"/>
                  <a:t>3 </a:t>
                </a:r>
                <a:r>
                  <a:rPr lang="tr-TR" sz="2400" dirty="0"/>
                  <a:t>bileşiğinin kütlece %36’sı X elementi olduğuna göre, a kaçtır. </a:t>
                </a:r>
              </a:p>
              <a:p>
                <a:pPr marL="0" indent="0">
                  <a:buNone/>
                </a:pPr>
                <a:r>
                  <a:rPr lang="tr-TR" sz="2400" dirty="0"/>
                  <a:t>	(X: 27, Y: 32)</a:t>
                </a:r>
              </a:p>
              <a:p>
                <a:pPr marL="0" indent="0">
                  <a:buNone/>
                </a:pPr>
                <a:endParaRPr lang="tr-TR" sz="2400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5073" y="431775"/>
                <a:ext cx="10531317" cy="5544616"/>
              </a:xfrm>
              <a:blipFill rotWithShape="1">
                <a:blip r:embed="rId2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57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İçerik Yer Tutucusu 2"/>
          <p:cNvSpPr>
            <a:spLocks noGrp="1"/>
          </p:cNvSpPr>
          <p:nvPr>
            <p:ph idx="1"/>
          </p:nvPr>
        </p:nvSpPr>
        <p:spPr>
          <a:xfrm>
            <a:off x="585235" y="576263"/>
            <a:ext cx="5121480" cy="5211762"/>
          </a:xfrm>
        </p:spPr>
        <p:txBody>
          <a:bodyPr>
            <a:normAutofit/>
          </a:bodyPr>
          <a:lstStyle/>
          <a:p>
            <a:pPr marL="900113" indent="-900113">
              <a:buNone/>
            </a:pPr>
            <a:r>
              <a:rPr lang="tr-TR" sz="2400" i="1" u="sng" dirty="0">
                <a:latin typeface="Calibri" pitchFamily="34" charset="0"/>
                <a:cs typeface="Calibri" pitchFamily="34" charset="0"/>
              </a:rPr>
              <a:t>SORU TİPİ </a:t>
            </a:r>
            <a:r>
              <a:rPr lang="tr-TR" sz="2400" i="1" u="sng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tr-TR" sz="2400" i="1" u="sng" dirty="0">
                <a:latin typeface="Calibri" pitchFamily="34" charset="0"/>
                <a:cs typeface="Calibri" pitchFamily="34" charset="0"/>
              </a:rPr>
              <a:t>2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marL="900113" indent="-900113">
              <a:buFontTx/>
              <a:buNone/>
            </a:pP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Soru: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2400" dirty="0" smtClean="0"/>
              <a:t>Fe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O</a:t>
            </a:r>
            <a:r>
              <a:rPr lang="tr-TR" sz="2400" baseline="-25000" dirty="0" smtClean="0"/>
              <a:t>3</a:t>
            </a:r>
            <a:r>
              <a:rPr lang="tr-TR" sz="2400" dirty="0" smtClean="0"/>
              <a:t> bileşiğinde demirin oksijene kütlece oranı 7/3’tür.  </a:t>
            </a:r>
          </a:p>
          <a:p>
            <a:pPr marL="900113" indent="-900113">
              <a:buFontTx/>
              <a:buNone/>
            </a:pPr>
            <a:r>
              <a:rPr lang="tr-TR" sz="2400" dirty="0"/>
              <a:t>	</a:t>
            </a:r>
            <a:r>
              <a:rPr lang="tr-TR" sz="2400" dirty="0" smtClean="0"/>
              <a:t>Buna göre 28 g demir;</a:t>
            </a:r>
          </a:p>
          <a:p>
            <a:pPr marL="1441450" indent="-541338">
              <a:buFontTx/>
              <a:buAutoNum type="alphaLcParenR"/>
            </a:pPr>
            <a:r>
              <a:rPr lang="tr-TR" sz="2400" dirty="0" smtClean="0"/>
              <a:t>Kaç gram oksijen ile birleşir</a:t>
            </a:r>
          </a:p>
          <a:p>
            <a:pPr marL="1441450" indent="-541338">
              <a:buFontTx/>
              <a:buAutoNum type="alphaLcParenR"/>
            </a:pPr>
            <a:r>
              <a:rPr lang="tr-TR" sz="2400" dirty="0" smtClean="0"/>
              <a:t>Kaç gram bileşik oluşur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6138763" y="1007839"/>
                <a:ext cx="5184576" cy="2601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b="1" dirty="0"/>
                  <a:t>Soru:	</a:t>
                </a:r>
                <a:r>
                  <a:rPr lang="tr-TR" sz="2400" dirty="0"/>
                  <a:t>X</a:t>
                </a:r>
                <a:r>
                  <a:rPr lang="tr-TR" sz="2400" baseline="-25000" dirty="0"/>
                  <a:t>2</a:t>
                </a:r>
                <a:r>
                  <a:rPr lang="tr-TR" sz="2400" dirty="0"/>
                  <a:t>Y</a:t>
                </a:r>
                <a:r>
                  <a:rPr lang="tr-TR" sz="2400" baseline="-25000" dirty="0"/>
                  <a:t>3</a:t>
                </a:r>
                <a:r>
                  <a:rPr lang="tr-TR" sz="2400" dirty="0"/>
                  <a:t> bileşiğinin kütlece </a:t>
                </a:r>
                <a:r>
                  <a:rPr lang="tr-TR" sz="2400" dirty="0" smtClean="0"/>
                  <a:t>	birleşme </a:t>
                </a:r>
                <a:r>
                  <a:rPr lang="tr-TR" sz="2400" dirty="0"/>
                  <a:t>oranı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tr-TR" sz="2800" i="1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tr-TR" sz="2800" i="1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den>
                    </m:f>
                    <m:r>
                      <a:rPr lang="tr-TR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tr-TR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sz="2400" dirty="0"/>
                  <a:t> ‘tür. </a:t>
                </a:r>
              </a:p>
              <a:p>
                <a:r>
                  <a:rPr lang="tr-TR" sz="2400" dirty="0"/>
                  <a:t>	12 g X ile 8 g Y’nin </a:t>
                </a:r>
                <a:r>
                  <a:rPr lang="tr-TR" sz="2400" dirty="0" smtClean="0"/>
                  <a:t>	tepkimesinde </a:t>
                </a:r>
                <a:r>
                  <a:rPr lang="tr-TR" sz="2400" dirty="0"/>
                  <a:t>en fazla kaç gram </a:t>
                </a:r>
                <a:r>
                  <a:rPr lang="tr-TR" sz="2400" dirty="0" smtClean="0"/>
                  <a:t>	bileşik </a:t>
                </a:r>
                <a:r>
                  <a:rPr lang="tr-TR" sz="2400" dirty="0"/>
                  <a:t>oluşur.</a:t>
                </a:r>
              </a:p>
              <a:p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763" y="1007839"/>
                <a:ext cx="5184576" cy="2601674"/>
              </a:xfrm>
              <a:prstGeom prst="rect">
                <a:avLst/>
              </a:prstGeom>
              <a:blipFill rotWithShape="1">
                <a:blip r:embed="rId2"/>
                <a:stretch>
                  <a:fillRect l="-1763" t="-187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Düz Bağlayıcı 3"/>
          <p:cNvCxnSpPr/>
          <p:nvPr/>
        </p:nvCxnSpPr>
        <p:spPr>
          <a:xfrm>
            <a:off x="5778723" y="647799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4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19" b="35826"/>
          <a:stretch/>
        </p:blipFill>
        <p:spPr bwMode="auto">
          <a:xfrm>
            <a:off x="738162" y="912769"/>
            <a:ext cx="3888433" cy="355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47148" y="575791"/>
            <a:ext cx="17961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prstClr val="black"/>
                </a:solidFill>
                <a:cs typeface="Calibri" pitchFamily="34" charset="0"/>
              </a:rPr>
              <a:t>Soru </a:t>
            </a:r>
            <a:endParaRPr lang="tr-TR" sz="2800" dirty="0">
              <a:solidFill>
                <a:prstClr val="black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25"/>
          <a:stretch/>
        </p:blipFill>
        <p:spPr bwMode="auto">
          <a:xfrm>
            <a:off x="4118483" y="1223863"/>
            <a:ext cx="700988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79017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312</Words>
  <Application>Microsoft Office PowerPoint</Application>
  <PresentationFormat>Özel</PresentationFormat>
  <Paragraphs>131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KİMYANIN TEMEL KANUNLARI</vt:lpstr>
      <vt:lpstr>Kütlenin Korunumu Kanunu (A. Lavoisier)</vt:lpstr>
      <vt:lpstr>PowerPoint Sunusu</vt:lpstr>
      <vt:lpstr>PowerPoint Sunusu</vt:lpstr>
      <vt:lpstr>Sabit oranlar kanunu (kütlece birleşme oranı)</vt:lpstr>
      <vt:lpstr>PowerPoint Sunusu</vt:lpstr>
      <vt:lpstr>PowerPoint Sunusu</vt:lpstr>
      <vt:lpstr>PowerPoint Sunusu</vt:lpstr>
      <vt:lpstr>PowerPoint Sunusu</vt:lpstr>
      <vt:lpstr>Katlı Oranlar Kanunu (J. Dalton)</vt:lpstr>
      <vt:lpstr>PowerPoint Sunusu</vt:lpstr>
      <vt:lpstr>PowerPoint Sunusu</vt:lpstr>
      <vt:lpstr>PowerPoint Sunusu</vt:lpstr>
      <vt:lpstr>PowerPoint Sunusu</vt:lpstr>
      <vt:lpstr>Katlı Oranlar Kanunu’nda özel durumlar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KİMYANIN TEMEL KANUNLARI</dc:title>
  <dc:creator>WİN 7</dc:creator>
  <cp:lastModifiedBy>WİN 7</cp:lastModifiedBy>
  <cp:revision>27</cp:revision>
  <dcterms:created xsi:type="dcterms:W3CDTF">2018-10-22T19:51:20Z</dcterms:created>
  <dcterms:modified xsi:type="dcterms:W3CDTF">2019-09-10T21:49:10Z</dcterms:modified>
</cp:coreProperties>
</file>