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291" r:id="rId5"/>
    <p:sldId id="293" r:id="rId6"/>
    <p:sldId id="294" r:id="rId7"/>
    <p:sldId id="295" r:id="rId8"/>
    <p:sldId id="29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08.03.2017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İŞ VE GÜÇ ÖLÇME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042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429420"/>
          </a:xfrm>
        </p:spPr>
        <p:txBody>
          <a:bodyPr>
            <a:normAutofit/>
          </a:bodyPr>
          <a:lstStyle/>
          <a:p>
            <a:r>
              <a:rPr lang="tr-TR" dirty="0" smtClean="0"/>
              <a:t>Elektrik enerjisi ile çalışan alıcıya elektrik enerjisi uygulandığında ısı, ışık, hareket vb.</a:t>
            </a:r>
          </a:p>
          <a:p>
            <a:pPr>
              <a:buNone/>
            </a:pPr>
            <a:r>
              <a:rPr lang="tr-TR" dirty="0" smtClean="0"/>
              <a:t>	şekilde iş elde edilir.</a:t>
            </a:r>
          </a:p>
          <a:p>
            <a:pPr>
              <a:buNone/>
            </a:pPr>
            <a:endParaRPr lang="tr-TR" sz="800" dirty="0" smtClean="0"/>
          </a:p>
          <a:p>
            <a:r>
              <a:rPr lang="tr-TR" dirty="0" smtClean="0"/>
              <a:t>Birim zamanda yapılan işe </a:t>
            </a:r>
            <a:r>
              <a:rPr lang="tr-TR" b="1" dirty="0" smtClean="0"/>
              <a:t>güç </a:t>
            </a:r>
            <a:r>
              <a:rPr lang="tr-TR" dirty="0" smtClean="0"/>
              <a:t>denir.</a:t>
            </a:r>
          </a:p>
          <a:p>
            <a:endParaRPr lang="tr-TR" sz="800" dirty="0" smtClean="0"/>
          </a:p>
          <a:p>
            <a:r>
              <a:rPr lang="sv-SE" b="1" dirty="0" smtClean="0"/>
              <a:t>P = V x I </a:t>
            </a:r>
            <a:r>
              <a:rPr lang="sv-SE" dirty="0" smtClean="0"/>
              <a:t>şeklinde ifade edilir.</a:t>
            </a:r>
            <a:endParaRPr lang="tr-TR" dirty="0" smtClean="0"/>
          </a:p>
          <a:p>
            <a:endParaRPr lang="sv-SE" sz="800" b="1" dirty="0" smtClean="0"/>
          </a:p>
          <a:p>
            <a:pPr>
              <a:buNone/>
            </a:pPr>
            <a:r>
              <a:rPr lang="tr-TR" b="1" dirty="0" smtClean="0"/>
              <a:t>	P</a:t>
            </a:r>
            <a:r>
              <a:rPr lang="tr-TR" dirty="0" smtClean="0"/>
              <a:t>= Elektriksel güç (W), </a:t>
            </a:r>
          </a:p>
          <a:p>
            <a:pPr>
              <a:buNone/>
            </a:pPr>
            <a:r>
              <a:rPr lang="tr-TR" dirty="0" smtClean="0"/>
              <a:t>	V= Gerilim (V), </a:t>
            </a:r>
          </a:p>
          <a:p>
            <a:pPr>
              <a:buNone/>
            </a:pPr>
            <a:r>
              <a:rPr lang="tr-TR" dirty="0" smtClean="0"/>
              <a:t>	I  = Akım (A)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Örnek: </a:t>
            </a:r>
            <a:r>
              <a:rPr lang="tr-TR" dirty="0" smtClean="0"/>
              <a:t>220 V gerilimle çalışan bir ütü 5 A akım çekmektedir. Bu ütünün gücünü hesaplayınız.</a:t>
            </a:r>
          </a:p>
        </p:txBody>
      </p:sp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P= V x I = 220 x 5 = 1100 W = 1,1 </a:t>
            </a:r>
            <a:r>
              <a:rPr lang="tr-TR" dirty="0" err="1" smtClean="0"/>
              <a:t>Kw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Örnek</a:t>
            </a:r>
            <a:r>
              <a:rPr lang="tr-TR" b="1" dirty="0" smtClean="0"/>
              <a:t>: </a:t>
            </a:r>
            <a:r>
              <a:rPr lang="tr-TR" b="1" dirty="0" smtClean="0"/>
              <a:t>200 V gerilim altında 1000</a:t>
            </a:r>
            <a:r>
              <a:rPr lang="tr-TR" dirty="0" smtClean="0"/>
              <a:t> W güç tüketen </a:t>
            </a:r>
            <a:r>
              <a:rPr lang="tr-TR" smtClean="0"/>
              <a:t>bir ütünün şebekeden. </a:t>
            </a:r>
            <a:r>
              <a:rPr lang="tr-TR" dirty="0" smtClean="0"/>
              <a:t>Bu ütünün </a:t>
            </a:r>
            <a:r>
              <a:rPr lang="tr-TR" dirty="0" smtClean="0"/>
              <a:t>çektiği akımı </a:t>
            </a:r>
            <a:r>
              <a:rPr lang="tr-TR" dirty="0" smtClean="0"/>
              <a:t>hesaplayınız.</a:t>
            </a:r>
          </a:p>
          <a:p>
            <a:r>
              <a:rPr lang="tr-TR" b="1" dirty="0" smtClean="0"/>
              <a:t>Örnek: 200 V gerilim altında 1000</a:t>
            </a:r>
            <a:r>
              <a:rPr lang="tr-TR" dirty="0" smtClean="0"/>
              <a:t> W güç tüketen bir ütü 5 A akım çekmektedir. Bu ütünün çektiği akımı hesaplayınız.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572272"/>
          </a:xfrm>
        </p:spPr>
        <p:txBody>
          <a:bodyPr>
            <a:normAutofit/>
          </a:bodyPr>
          <a:lstStyle/>
          <a:p>
            <a:r>
              <a:rPr lang="tr-TR" dirty="0" smtClean="0"/>
              <a:t>P= V x I = 220 x 5 = 1100 W = 1,1 </a:t>
            </a:r>
            <a:r>
              <a:rPr lang="tr-TR" dirty="0" err="1" smtClean="0"/>
              <a:t>kW</a:t>
            </a:r>
            <a:endParaRPr lang="tr-TR" dirty="0" smtClean="0"/>
          </a:p>
          <a:p>
            <a:endParaRPr lang="tr-TR" sz="900" dirty="0" smtClean="0"/>
          </a:p>
          <a:p>
            <a:r>
              <a:rPr lang="tr-TR" dirty="0" smtClean="0"/>
              <a:t>Alıcılar genellikle standart gerilimlerde çalıştıklarından aynı gerilimle çalışan alıcılardan fazla akım çeken daha fazla güç harcayacaktır.</a:t>
            </a:r>
            <a:endParaRPr lang="tr-TR" b="1" dirty="0" smtClean="0"/>
          </a:p>
          <a:p>
            <a:endParaRPr lang="tr-TR" sz="800" b="1" dirty="0" smtClean="0"/>
          </a:p>
          <a:p>
            <a:r>
              <a:rPr lang="tr-TR" dirty="0" smtClean="0"/>
              <a:t>Bir devrenin gücünü hesaplanabilmesi için devreye uygulanan gerilimin ve devreden geçen akımın bilinmesi gerekir.</a:t>
            </a:r>
          </a:p>
          <a:p>
            <a:endParaRPr lang="tr-TR" sz="800" dirty="0" smtClean="0"/>
          </a:p>
          <a:p>
            <a:r>
              <a:rPr lang="tr-TR" dirty="0" smtClean="0"/>
              <a:t>Devrenin gerilimi Voltmetre ile ölçülür. Devreye paralel bağlanır.</a:t>
            </a:r>
          </a:p>
          <a:p>
            <a:endParaRPr lang="tr-TR" sz="800" dirty="0" smtClean="0"/>
          </a:p>
          <a:p>
            <a:r>
              <a:rPr lang="tr-TR" dirty="0" smtClean="0"/>
              <a:t>Devreden geçen akım Ampermetre ile ölçülür. Devreye seri bağlanır.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1428760"/>
          </a:xfrm>
        </p:spPr>
        <p:txBody>
          <a:bodyPr>
            <a:normAutofit/>
          </a:bodyPr>
          <a:lstStyle/>
          <a:p>
            <a:r>
              <a:rPr lang="tr-TR" dirty="0" smtClean="0"/>
              <a:t>Gücü direkt olarak ölçen ölçü aletlerine </a:t>
            </a:r>
            <a:r>
              <a:rPr lang="tr-TR" dirty="0" err="1" smtClean="0"/>
              <a:t>Wattmetre</a:t>
            </a:r>
            <a:r>
              <a:rPr lang="tr-TR" dirty="0" smtClean="0"/>
              <a:t> denir.</a:t>
            </a:r>
          </a:p>
          <a:p>
            <a:endParaRPr lang="tr-TR" sz="900" dirty="0" smtClean="0"/>
          </a:p>
          <a:p>
            <a:endParaRPr lang="tr-TR" sz="800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328889" cy="445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429420"/>
          </a:xfrm>
        </p:spPr>
        <p:txBody>
          <a:bodyPr>
            <a:noAutofit/>
          </a:bodyPr>
          <a:lstStyle/>
          <a:p>
            <a:endParaRPr lang="tr-TR" sz="3000" dirty="0" smtClean="0"/>
          </a:p>
          <a:p>
            <a:r>
              <a:rPr lang="tr-TR" sz="3000" dirty="0" smtClean="0"/>
              <a:t>Elektrik enerjisinin zaman içerisinde kullanımı işi oluşturur. </a:t>
            </a:r>
          </a:p>
          <a:p>
            <a:endParaRPr lang="tr-TR" sz="800" dirty="0" smtClean="0"/>
          </a:p>
          <a:p>
            <a:r>
              <a:rPr lang="tr-TR" sz="3000" i="1" dirty="0" smtClean="0"/>
              <a:t>W = P.t </a:t>
            </a:r>
            <a:r>
              <a:rPr lang="tr-TR" sz="3000" dirty="0" smtClean="0"/>
              <a:t>formülü ile iş hesaplanır. </a:t>
            </a:r>
          </a:p>
          <a:p>
            <a:endParaRPr lang="tr-TR" sz="800" dirty="0" smtClean="0"/>
          </a:p>
          <a:p>
            <a:r>
              <a:rPr lang="tr-TR" sz="3000" dirty="0" smtClean="0"/>
              <a:t>Elektriksel işi ölçen aletlere </a:t>
            </a:r>
            <a:r>
              <a:rPr lang="tr-TR" sz="3000" b="1" dirty="0" smtClean="0"/>
              <a:t>elektrik sayaçları </a:t>
            </a:r>
            <a:r>
              <a:rPr lang="tr-TR" sz="3000" dirty="0" smtClean="0"/>
              <a:t>denir. </a:t>
            </a:r>
          </a:p>
          <a:p>
            <a:endParaRPr lang="tr-TR" sz="800" dirty="0" smtClean="0"/>
          </a:p>
          <a:p>
            <a:r>
              <a:rPr lang="tr-TR" sz="3000" dirty="0" smtClean="0"/>
              <a:t>Elektrik sayaçları abonenin harcadıkları elektrik enerjisini </a:t>
            </a:r>
            <a:r>
              <a:rPr lang="tr-TR" sz="3000" dirty="0" err="1" smtClean="0"/>
              <a:t>kilowatt</a:t>
            </a:r>
            <a:r>
              <a:rPr lang="tr-TR" sz="3000" dirty="0" smtClean="0"/>
              <a:t> saat (</a:t>
            </a:r>
            <a:r>
              <a:rPr lang="tr-TR" sz="3000" b="1" dirty="0" err="1" smtClean="0"/>
              <a:t>kWh</a:t>
            </a:r>
            <a:r>
              <a:rPr lang="tr-TR" sz="3000" b="1" dirty="0" smtClean="0"/>
              <a:t>) </a:t>
            </a:r>
            <a:r>
              <a:rPr lang="tr-TR" sz="3000" dirty="0" smtClean="0"/>
              <a:t>olarak ölçer.</a:t>
            </a:r>
          </a:p>
          <a:p>
            <a:endParaRPr lang="tr-TR" sz="800" dirty="0" smtClean="0"/>
          </a:p>
          <a:p>
            <a:r>
              <a:rPr lang="tr-TR" sz="3000" dirty="0" smtClean="0"/>
              <a:t>Elektrik sayaçları, bir ve üç fazlı AC devrelerde kullanılan indüksiyon tipi ve elektronik tip olarak üretilen ölçü aletleridir.</a:t>
            </a:r>
          </a:p>
          <a:p>
            <a:endParaRPr lang="tr-TR" sz="800" dirty="0" smtClean="0"/>
          </a:p>
          <a:p>
            <a:pPr>
              <a:buNone/>
            </a:pPr>
            <a:r>
              <a:rPr lang="tr-TR" sz="3000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429420"/>
          </a:xfrm>
        </p:spPr>
        <p:txBody>
          <a:bodyPr>
            <a:noAutofit/>
          </a:bodyPr>
          <a:lstStyle/>
          <a:p>
            <a:endParaRPr lang="tr-TR" sz="3000" dirty="0" smtClean="0"/>
          </a:p>
          <a:p>
            <a:r>
              <a:rPr lang="tr-TR" sz="3000" dirty="0" err="1" smtClean="0"/>
              <a:t>Analog</a:t>
            </a:r>
            <a:r>
              <a:rPr lang="tr-TR" sz="3000" dirty="0" smtClean="0"/>
              <a:t> sayaçlarda akım ve gerilim bobini mevcut olup sayaca bağlı devreden akım geçtiğinde oluşan manyetik alan sayaç içerisindeki alüminyum diskin</a:t>
            </a:r>
          </a:p>
          <a:p>
            <a:pPr>
              <a:buNone/>
            </a:pPr>
            <a:r>
              <a:rPr lang="tr-TR" sz="3000" dirty="0" smtClean="0"/>
              <a:t>	dönmesini sağlar. Diskteki hareket bağlı olduğu bir </a:t>
            </a:r>
            <a:r>
              <a:rPr lang="tr-TR" sz="3000" dirty="0" err="1" smtClean="0"/>
              <a:t>numaratöre</a:t>
            </a:r>
            <a:r>
              <a:rPr lang="tr-TR" sz="3000" dirty="0" smtClean="0"/>
              <a:t> aktarılır.</a:t>
            </a:r>
          </a:p>
          <a:p>
            <a:pPr>
              <a:buNone/>
            </a:pPr>
            <a:endParaRPr lang="tr-TR" sz="3000" dirty="0" smtClean="0"/>
          </a:p>
          <a:p>
            <a:r>
              <a:rPr lang="tr-TR" sz="3000" dirty="0" smtClean="0"/>
              <a:t>Elektronik sayaçlarda ölçülen iş dijital bir ekrandan okunur. Bu sayaçlarda ölçülen değer, tarih, gerçek zaman saati dönüşümlü olarak dijital ekranda ifade edilir.</a:t>
            </a:r>
          </a:p>
        </p:txBody>
      </p:sp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707</TotalTime>
  <Words>232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Döküm</vt:lpstr>
      <vt:lpstr>İŞ VE GÜÇ ÖLÇME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ÖLÇÜ ALETLERİ</dc:title>
  <dc:creator>Ali DUYKUN</dc:creator>
  <cp:lastModifiedBy>ELK</cp:lastModifiedBy>
  <cp:revision>73</cp:revision>
  <dcterms:created xsi:type="dcterms:W3CDTF">2015-01-04T15:10:55Z</dcterms:created>
  <dcterms:modified xsi:type="dcterms:W3CDTF">2017-03-08T05:52:48Z</dcterms:modified>
</cp:coreProperties>
</file>