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Çapraz Köşeli Dikdörtgen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23720DD-5B6D-40BF-8493-A6B52D484E6B}" type="datetimeFigureOut">
              <a:rPr lang="tr-TR" smtClean="0"/>
              <a:pPr/>
              <a:t>17.10.2016</a:t>
            </a:fld>
            <a:endParaRPr lang="tr-TR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17.10.2016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17.10.2016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17.10.2016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23720DD-5B6D-40BF-8493-A6B52D484E6B}" type="datetimeFigureOut">
              <a:rPr lang="tr-TR" smtClean="0"/>
              <a:pPr/>
              <a:t>17.10.2016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17.10.2016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dörtgen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17.10.2016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17.10.2016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17.10.2016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Veri Yer Tutucusu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23720DD-5B6D-40BF-8493-A6B52D484E6B}" type="datetimeFigureOut">
              <a:rPr lang="tr-TR" smtClean="0"/>
              <a:pPr/>
              <a:t>17.10.2016</a:t>
            </a:fld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Altbilgi Yer Tutucusu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Resim Yer Tutucusu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23720DD-5B6D-40BF-8493-A6B52D484E6B}" type="datetimeFigureOut">
              <a:rPr lang="tr-TR" smtClean="0"/>
              <a:pPr/>
              <a:t>17.10.2016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Çapraz Köşeli Dikdörtgen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23720DD-5B6D-40BF-8493-A6B52D484E6B}" type="datetimeFigureOut">
              <a:rPr lang="tr-TR" smtClean="0"/>
              <a:pPr/>
              <a:t>17.10.2016</a:t>
            </a:fld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85720" y="381001"/>
            <a:ext cx="8408114" cy="2209800"/>
          </a:xfrm>
        </p:spPr>
        <p:txBody>
          <a:bodyPr/>
          <a:lstStyle/>
          <a:p>
            <a:r>
              <a:rPr lang="tr-TR" b="1" dirty="0"/>
              <a:t>Elektrik Devre </a:t>
            </a:r>
            <a:r>
              <a:rPr lang="tr-TR" b="1" dirty="0" smtClean="0"/>
              <a:t>Elemanları</a:t>
            </a:r>
            <a:br>
              <a:rPr lang="tr-TR" b="1" dirty="0" smtClean="0"/>
            </a:br>
            <a:r>
              <a:rPr lang="tr-TR" b="1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27795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95845"/>
          </a:xfrm>
        </p:spPr>
        <p:txBody>
          <a:bodyPr/>
          <a:lstStyle/>
          <a:p>
            <a:r>
              <a:rPr lang="tr-TR" b="1" dirty="0"/>
              <a:t>Kısa </a:t>
            </a:r>
            <a:r>
              <a:rPr lang="tr-TR" b="1" dirty="0" smtClean="0"/>
              <a:t>devre: </a:t>
            </a:r>
            <a:r>
              <a:rPr lang="tr-TR" dirty="0"/>
              <a:t>Devreden geçen akımın alıcıya gitmeden devresini daha kısa yoldan tamamlamasına kısa devre </a:t>
            </a:r>
            <a:r>
              <a:rPr lang="tr-TR" dirty="0" smtClean="0"/>
              <a:t>denir.</a:t>
            </a:r>
            <a:r>
              <a:rPr lang="tr-TR" dirty="0"/>
              <a:t> Üreteç gerilimi </a:t>
            </a:r>
            <a:r>
              <a:rPr lang="tr-TR" dirty="0" smtClean="0"/>
              <a:t>karşısında </a:t>
            </a:r>
            <a:r>
              <a:rPr lang="tr-TR" dirty="0"/>
              <a:t>direnç sıfır olduğundan devreden büyük değerde akım geçmek ister. Böyle durumda koruma elemanı olarak kullanılan sigorta devreyi açar. Bu nedenle devrede sigorta olması önemlidir. Kısa devre, arıza </a:t>
            </a:r>
            <a:r>
              <a:rPr lang="tr-TR" dirty="0" smtClean="0"/>
              <a:t>çeşitlerinden </a:t>
            </a:r>
            <a:r>
              <a:rPr lang="tr-TR" dirty="0"/>
              <a:t>biri olup arzu edilmeyen bir durumdur. </a:t>
            </a:r>
          </a:p>
        </p:txBody>
      </p:sp>
    </p:spTree>
    <p:extLst>
      <p:ext uri="{BB962C8B-B14F-4D97-AF65-F5344CB8AC3E}">
        <p14:creationId xmlns="" xmlns:p14="http://schemas.microsoft.com/office/powerpoint/2010/main" val="58365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50206" cy="6593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92056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8596" y="285729"/>
            <a:ext cx="8229600" cy="4071966"/>
          </a:xfrm>
        </p:spPr>
        <p:txBody>
          <a:bodyPr/>
          <a:lstStyle/>
          <a:p>
            <a:r>
              <a:rPr lang="tr-TR" b="1" dirty="0"/>
              <a:t>Üreteç </a:t>
            </a:r>
            <a:r>
              <a:rPr lang="tr-TR" b="1" dirty="0" smtClean="0"/>
              <a:t>: </a:t>
            </a:r>
            <a:r>
              <a:rPr lang="tr-TR" dirty="0"/>
              <a:t>Üreteç, iki nokta arasında sürekli bir potansiyel fark meydana getirmek üzere bir takım enerjileri elektrik enerjisine </a:t>
            </a:r>
            <a:r>
              <a:rPr lang="tr-TR" dirty="0" smtClean="0"/>
              <a:t>çeviren </a:t>
            </a:r>
            <a:r>
              <a:rPr lang="tr-TR" dirty="0" smtClean="0"/>
              <a:t>sistemlerdir.</a:t>
            </a:r>
            <a:endParaRPr lang="tr-TR" dirty="0" smtClean="0"/>
          </a:p>
          <a:p>
            <a:r>
              <a:rPr lang="tr-TR" dirty="0"/>
              <a:t>Örneğin kimyasal enerjiyi elektrik enerjisine çeviren piller, hareket enerjisini elektrik enerjisine çeviren dinamo ve alternatör.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185" y="4437112"/>
            <a:ext cx="7527231" cy="228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75627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5720" y="142852"/>
            <a:ext cx="8515352" cy="2571767"/>
          </a:xfrm>
        </p:spPr>
        <p:txBody>
          <a:bodyPr/>
          <a:lstStyle/>
          <a:p>
            <a:r>
              <a:rPr lang="tr-TR" b="1" dirty="0" smtClean="0"/>
              <a:t>Sigorta: </a:t>
            </a:r>
            <a:r>
              <a:rPr lang="tr-TR" dirty="0"/>
              <a:t>Sigorta alternatif ve doğru akım devrelerinde kullanılan cihazları ve bu cihazlara mahsus iletkenleri, </a:t>
            </a:r>
            <a:r>
              <a:rPr lang="tr-TR" dirty="0" smtClean="0"/>
              <a:t>aşırı </a:t>
            </a:r>
            <a:r>
              <a:rPr lang="tr-TR" dirty="0"/>
              <a:t>akımlardan koruyarak devreleri ve cihazı hasardan kurtaran açma </a:t>
            </a:r>
            <a:r>
              <a:rPr lang="tr-TR" dirty="0" smtClean="0"/>
              <a:t>elemanlarıdır.</a:t>
            </a:r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996952"/>
            <a:ext cx="2476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http://online.bauhaus.com.tr/Content/Uploads/ProductImages/7109/otomatik-sigorta-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128" y="2996952"/>
            <a:ext cx="2529000" cy="38316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kartalotomasyon.com.tr/modules/catalog/products/pr_01_7854_max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11453"/>
            <a:ext cx="2476500" cy="2135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elektrikdeposu.com/modules/catalog/products/pr_01_95915_min.jpg?rev=13749376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313" y="2996952"/>
            <a:ext cx="2857500" cy="38243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6470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158" y="214290"/>
            <a:ext cx="8515352" cy="1881897"/>
          </a:xfrm>
        </p:spPr>
        <p:txBody>
          <a:bodyPr>
            <a:normAutofit lnSpcReduction="10000"/>
          </a:bodyPr>
          <a:lstStyle/>
          <a:p>
            <a:r>
              <a:rPr lang="tr-TR" b="1" dirty="0" smtClean="0"/>
              <a:t>Anahtar: </a:t>
            </a:r>
            <a:r>
              <a:rPr lang="tr-TR" dirty="0"/>
              <a:t>Devreden geçen akımı kontrol etmek amacıyla kullanılır. Açık ve kapalı olmak üzere iki konumu </a:t>
            </a:r>
            <a:r>
              <a:rPr lang="tr-TR" dirty="0" smtClean="0"/>
              <a:t>vardır. Adi ve </a:t>
            </a:r>
            <a:r>
              <a:rPr lang="tr-TR" dirty="0" err="1" smtClean="0"/>
              <a:t>komitatör</a:t>
            </a:r>
            <a:r>
              <a:rPr lang="tr-TR" dirty="0" smtClean="0"/>
              <a:t> tipleri vardır.</a:t>
            </a:r>
          </a:p>
          <a:p>
            <a:endParaRPr lang="tr-T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92" y="2132856"/>
            <a:ext cx="2087767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4" descr="data:image/jpeg;base64,/9j/4AAQSkZJRgABAQAAAQABAAD/2wCEAAkGBxQSEBQUEhQWFhUUFxYUFBQVFBQUFxQUFBQWGBUXFRYYHSggGB4lHBQVITEhJSkrLi4uFx8zODMsNygtLisBCgoKDg0OGhAQGCwkICYsLCwsLCwsLC4rLCwsLCwsLCwsKy4sNSwsLCwsLDAsLC0tLyssNywsLCwsLCwsLCw3LP/AABEIANAA8wMBIgACEQEDEQH/xAAcAAEAAQUBAQAAAAAAAAAAAAAAAgEDBAUGBwj/xABFEAACAQIDBAcFBAYHCQAAAAAAAQIDEQQhMQUSQVEGBxMiYYGRMlJxobFCwdHwIzNicoLhFCVTY3OSwggVJEOTo7Kz8f/EABoBAQEBAQEBAQAAAAAAAAAAAAABAgQDBQb/xAArEQEAAgICAQIEBQUAAAAAAAAAAQIDEQQhMRJBBSJhkTJRgdHhFSOhsfH/2gAMAwEAAhEDEQA/APcQAAAAAAACjKnJdO+lawdPcg06813V7kXfvv7lxZJnTdKTe0Vhg9N+nDw01Rw+7Kos6kpZxhyilxl9DWbK60+GJo/x0n/ol+JwdODqNznndttt+03m3cycFsKeInuUYycvhdJc5PRI455Pzah97+mUjFEz9/D2XZXSvC4i3Z1o7z+zLuS9Ja+Ru0eMU+gbvuzxmGjP3N+7vyehZxeJ2hsuooSqSSecc+0pzS93e+mTOiMk+8Pm24lZnVLff93twPLdldaclZYiin+1Tdn/AJZfidlsrpjg8RZQrRjJ/Yqdx/PJ+TNxaJ8Oa/HyU8w6AFEypp4gAAAAAAAAAAAAAAAAAAAAAAAABj43G06MXKrOMIrjJpf/AEDIKNnCbZ6yaULxw8HUfvyvCHktX8jhNs9J8TiP1tR2/s4dyHmlr53LMajcrSs3nVXpXSnpxQw1OSpyjVraRjF70YvnNrRLlqeQVa1TEVJVasnKUneUnx8Fy+4jSw7k7vQy1G2n5+84c2bfUP0fB4MU+aydCF5KMdZNRXC7bSXhxOu6R1/6HCOEoNxe6p16iylUlLhdcNcvgcnRTi1Japprhmnc6vFbawmLUZYqnUhVSUXOjutSS8H56nPjmNTqdS7uRW3rpM1m1Y31H5+3Xu5TcR13S7u4HB0audVLeknnKMbWSfql5GNS2rhMP3sPQlUqL2aldq0XzUYmkx2MnWm51JOUpat/Rcl4GdxjrPe5l6TS2fJW019Na99+Z/T2hqquBi9Mi1/R+zTqTScIZ/vS+zHzNnGN3ZGFtN7y3I2aWl+Lf2iY8lvd6ZuNSY6jtf6N9N8VBuKrPi4xl3oeMFF6eFrcTu9mdZLVliKKf7VJ/Pdk/vPGsTg3T7ydrNeTLcdt1qckpLeTzjdWbjd6Na6NeR9PDeJjT8p8Q41qX9WtPpXZnSrC1/YqxUvdn3Jej18jcpnzlgMQ6iu6coclK2a8jeYHbVeh+qqzj+zfei/4XdHvp871Pcgea7D6yv0sKWJUO/KMFON01KTSjvR5XazyPSiTGlidgAIoAAAAAAAAAAAAAXNJtnpThsNlUqJy9yHfl5paedjz3rQ6XVqeLlhYycKcYQb3MnJzV+81nbwRxFLERlmmv5morHuzMu/2z1kVp3WHgqUdN6Vpz+NvZj8zisVj51qjc5zqz43bk0/FvKJYqU1KLTbV1wy+ZSheCST7qytYWmYjqHphpW9vntpk06cvPktF5l2ng0s5ZkqGKtk/wMmFRSy4vmcGTJaZ0/ScXj4qVif+IWvkZey9kVK892lFyfH3Yrm3ojeUNi0KKUsVWWauqVJqcpfGSyX5zLW0dvSlDsqEVRo+7H2pfvy1Z4zj13adf7dkZ7ZOsUb+s+P5/T7tJiKDhOUHa8W07NSV1ya1LW6XXEpY5pj8n0K+O1sWJ7t/z9TFxWMjBWT11el/BckSK7WbREbSxeIUU0tXq+fgvA1E62Zj4jFuTdl5/giyqUpZvRcdEduPjWny+PyfiuKnVe2Tj68Zw3NXzX5zJbPwkI52W9z4/wAjAqYmFPTvPwyS8zDxG0Jzur2XuxyX8ztxYq44fn+XzMnJtufDocVtWEMm7v3Y5+vI0+L21Unku4vB3efjw8jW7p2XVx0MW0qlTfquFOjub6irylv71lFvJey88z0mziisOb2ReWKw+rfbUubdu0ifVyNHsDojhMGl2FGMZJW7R96b/iefob0jQAAAAAAAAAAAAAAADw/rg6O4l42eKjSlKjKNNb8O9u7sbPfSzivHQ82UuR9cNHmfW30SwqwVbF06Sp1qe696HdU7zjGW/FZN2bz1LEpp49R2hOPivEz6G1IvXJmhjVJo0zp08Kqlo0y4ptfm5y8KrVrNpmZR2pJa5ktWtvMPTHmyY53S2nRU8S14fNGZSx/P5HP0dowlrl4GRvKS1y+J4W41Z8Po4fi+Wn4o3/j+HRU6iloWq+JjFa38Fn6s1EajUVFN25XLVWtGC7zS/PI8q8PvuXXk+OfL/bjv6sqvjZSy0XJffzMKpTSzk7eMmYGI2zqqa82autXlJ3k2/idFcVKeIfJzcvPm/Hb9m1xG0oRyhHefN6L4GsxOLlP2nlyWSXkQhTum8klxbt6EJyXDPxtZehrbwVt6LmRc18foQeiu7v5IokQRrSus+ayPZv8AZ/otLGSadn2KT4O3atpeq9Tx1ZP5ntXUHUcqWMu7/pKXl3JafID1cAFAAAAAAAAAAAAAAAAA5XrRp72yMX4U97/LKL+46o5/p/T3tl4xf3FT5RYHy9ErKDvkxFF5x55G2VntWtVcuU6iZVwLU6YF5snTrNaOxqFUaeTM+lVuBn/72nbdy+PExJzbu3dkXZZt+RVYpr2Vb5+hmZIglG2uRalPPu+rItt5sJEaTlHelZNvxJVoRjZJ97l4eJGEmvZ18S3CGd3qY1O/o9otSMetdpFShLd52Xi8jTxLHtHUAl2OM59pS9Nx2+rPGWuB7T1Ar/h8U/72C9Ka/EK9VABUAAAAAAAAAAAAAAAADU9LYXwGKXOhV/8AXI2xgbejfC11zo1V6wkB8n0XoZFuT8mYkHkjJizbI1zVvoW6z7r4l65ZxaW5pmQaxGTQMZGVhkFXZRukvFEqlO2V1f6ErELEkhSwKlH+Us2ZUKyVtcvj+BZdbkrfHUQqat5vhfnzLoTlJ2bSy0u+fgWG7l2o7xWt1x4K7LJUZqPX+onaVOKr0JStVqTU4Rs+9GNPPPTgzyGKO56m1/W1P/Dq/wDiZafQgAKgAAAAAAAAAAAAAAAAcz1ibdeCwFSqoKblakk3ZLtLx3nztyOmOJ644X2RW8JUn/3Y/iB85OLX5yL9CV0UQRpleI1oXi0FIqpq4RqDMwqyMevC0mjMw6yQVOSI7pcZEllhYnN6ImmoLm/tZ/K5BVN2Tdv5eKKxlFW1XPx8xBKudry0ei5/yLNJa5XtryROck1fjfJcEkSk953WmrySSS8EBC+TXDPLh4CtNtLJJLJW+AU+XLP4cSVeLVrtPLRcL8PiBeR3vUvG+1YvlRqt/Dur70cGjvepdf1qv8Gr/pMNPfwAaQAAAAAAAAAAAAAAAAOP62o32PifDs36VYHYHK9aML7IxXhBP0nF/cB82hoqkSsaZW2I56okUSAtVMPfO5C8omSEwIUqtybQSXJfEGbNQsZb+dreOmhCSy872JS9rS9rflkZxzd9eFtNSpKtOa3bWbd1nwT4XJyjdyvZ2WVnaOX1LMZO26uLT8zJnSW9krq2XDNLj9QLUePBO7XnwK9hez1b1fLTLx4l2NJLXM7Dov1fYvGWkodlSf8AzaqsmucIay+S8STKxDkkrI9V6mejuIhiXialJwpdlKEXNbrm5Si04xedu68ztui3V7hcFaW72tX+0qK9n+xDSPxzfideZ7UABpAAAAAAAAAAAAAAAAA13SHZaxWFrYdycVVg4byV3G/FLibEAfPm3uq7G4e7pxWIguNLKSXjTefo2cZVpuMnGScZLWMk4tfFPNH1savbXR7DYuNsRRhU5Nq0o/uzWa8mXaafLLCR6t0v6p1TXaYKbav3qVWStG+m7O19bLvc9TzXH7Oq0JbtanOm/wBqLV/g9H5D1xvXuanW2GLEmUKiiRUFVEzKwxqknmuDs/QKm1pZ82X3SWv1N7sjolisRB1IUpKlHN1Jpxjb9m+cvIkzpdOeo0kjebF6PVsTJKKUYt235aZvgtWdTsnovSpWcl2k+clkvhH8TrNlYf8ASQS95fU87X/JqIXOrbolhqXaSnTVSrTnuqpUV84ykm4Q0irx11PRt45/oy4qlJxesnJ53s5Nyd+XtG3dQ1TwW8sneG+YvaFVM1tNMnfG8Y6mV3hs0v7xXeLKkV3hs0vXFy0pEt4bRcBBMlcoqAAAAAAAAAAAAAsY2N6c7+7L6M0EsHTrU92pCM4tezKKkvmdFiFeEv3X9DSYT2V5Hz+b1NXti8S4jbnVdh6l3h5OjL3fapvyea8mefbe6GYvCZ1Ke9C9lUp3nHjrldacUfQUV8jW42tetGN8r0Wl8Zyvx8PkeeHkXiYiZ6W1Il83xRvNjdFsTiv1dO0ffn3Y+XPyPY+lXRvD9pCtGhTTbam1Bd56xbtlfJ5mTgI2tb5Hfe8708ojrbQbE6vsNh4KdSPbVFu3384X3lfdivPW52mHn+jSkrapxbTsm3llloV3Lx9OLXFcrGNGWXm/D7TJTyS0mK2LZvdWV+61nZeKJbNwrjVjxs/pmbpFYQV72V+ds/U16Ta1sXDulSSdlJ2ckudkjP3y0iSLHQuKRJSLSJIKuqRVMtEkQXVIkmW0STKLlySZbRJMqLiZJMtplUVFxMkiCJFRIFEVAAAAAAAAAjUWT+DOXxOIqQw7nShGpUja0JS3YtXSblK2SSz8jqmaPs9yTjy08UcPNiY9Nnti94aToft5YqMmqkamu84O6jP7SV/s53T5Gbil+n/6Pn36hc2bsbD4eVSdClCnKo7zcbpSefDRZt6cyuJwzlWU1olTva2dpTtm/CXA5JtFskTEPSOmzxCUouMldPJo1VLCum8u9H0a+PM2FSRZkfYtES5omYUqVN6DSur2vlZrNXLVi44jcJFYg2ikTSCiTUQCJBRJJAUSJIWJWIoiqK2K2C7ESKWKoCSKoiiRUTTJIgiSCJokiCJIomipFEioAAAAAAAAFjE4WM9dVo1k0XwS1YtGpWJ01bwso6JNc1k/QuYfDNLSyy+SyNgUsc9eLStvVDU3mYYMqJadI2M4Fl0zpYYXZjszL7Mi4FRjbhJRL24N0mlWlErulzdK7pNC3ulUi5ujdGlQsLFywsBBIrYlYrYCNiqRWxWwBIqEiSQBEkEiSKgSKIqAAAAAAAAAAAAAACjRUAR3Sm4TAFvcKbhdAFlwKbhfKWAtbo3S7YWAtbo3S7YWAt7o3S5YWAt7o3S5YrYC2olbEwBSwsVAAAAAA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" name="AutoShape 6" descr="data:image/jpeg;base64,/9j/4AAQSkZJRgABAQAAAQABAAD/2wCEAAkGBxQSEBQUEhQWFhUUFxYUFBQVFBQUFxQUFBQWGBUXFRYYHSggGB4lHBQVITEhJSkrLi4uFx8zODMsNygtLisBCgoKDg0OGhAQGCwkICYsLCwsLCwsLC4rLCwsLCwsLCwsKy4sNSwsLCwsLDAsLC0tLyssNywsLCwsLCwsLCw3LP/AABEIANAA8wMBIgACEQEDEQH/xAAcAAEAAQUBAQAAAAAAAAAAAAAAAgEDBAUGBwj/xABFEAACAQIDBAcFBAYHCQAAAAAAAQIDEQQhMQUSQVEGBxMiYYGRMlJxobFCwdHwIzNicoLhFCVTY3OSwggVJEOTo7Kz8f/EABoBAQEBAQEBAQAAAAAAAAAAAAABAgQDBQb/xAArEQEAAgICAQIEBQUAAAAAAAAAAQIDEQQhMRJBBSJhkTJRgdHhFSOhsfH/2gAMAwEAAhEDEQA/APcQAAAAAAACjKnJdO+lawdPcg06813V7kXfvv7lxZJnTdKTe0Vhg9N+nDw01Rw+7Kos6kpZxhyilxl9DWbK60+GJo/x0n/ol+JwdODqNznndttt+03m3cycFsKeInuUYycvhdJc5PRI455Pzah97+mUjFEz9/D2XZXSvC4i3Z1o7z+zLuS9Ja+Ru0eMU+gbvuzxmGjP3N+7vyehZxeJ2hsuooSqSSecc+0pzS93e+mTOiMk+8Pm24lZnVLff93twPLdldaclZYiin+1Tdn/AJZfidlsrpjg8RZQrRjJ/Yqdx/PJ+TNxaJ8Oa/HyU8w6AFEypp4gAAAAAAAAAAAAAAAAAAAAAAAABj43G06MXKrOMIrjJpf/AEDIKNnCbZ6yaULxw8HUfvyvCHktX8jhNs9J8TiP1tR2/s4dyHmlr53LMajcrSs3nVXpXSnpxQw1OSpyjVraRjF70YvnNrRLlqeQVa1TEVJVasnKUneUnx8Fy+4jSw7k7vQy1G2n5+84c2bfUP0fB4MU+aydCF5KMdZNRXC7bSXhxOu6R1/6HCOEoNxe6p16iylUlLhdcNcvgcnRTi1Japprhmnc6vFbawmLUZYqnUhVSUXOjutSS8H56nPjmNTqdS7uRW3rpM1m1Y31H5+3Xu5TcR13S7u4HB0audVLeknnKMbWSfql5GNS2rhMP3sPQlUqL2aldq0XzUYmkx2MnWm51JOUpat/Rcl4GdxjrPe5l6TS2fJW019Na99+Z/T2hqquBi9Mi1/R+zTqTScIZ/vS+zHzNnGN3ZGFtN7y3I2aWl+Lf2iY8lvd6ZuNSY6jtf6N9N8VBuKrPi4xl3oeMFF6eFrcTu9mdZLVliKKf7VJ/Pdk/vPGsTg3T7ydrNeTLcdt1qckpLeTzjdWbjd6Na6NeR9PDeJjT8p8Q41qX9WtPpXZnSrC1/YqxUvdn3Jej18jcpnzlgMQ6iu6coclK2a8jeYHbVeh+qqzj+zfei/4XdHvp871Pcgea7D6yv0sKWJUO/KMFON01KTSjvR5XazyPSiTGlidgAIoAAAAAAAAAAAAAXNJtnpThsNlUqJy9yHfl5paedjz3rQ6XVqeLlhYycKcYQb3MnJzV+81nbwRxFLERlmmv5morHuzMu/2z1kVp3WHgqUdN6Vpz+NvZj8zisVj51qjc5zqz43bk0/FvKJYqU1KLTbV1wy+ZSheCST7qytYWmYjqHphpW9vntpk06cvPktF5l2ng0s5ZkqGKtk/wMmFRSy4vmcGTJaZ0/ScXj4qVif+IWvkZey9kVK892lFyfH3Yrm3ojeUNi0KKUsVWWauqVJqcpfGSyX5zLW0dvSlDsqEVRo+7H2pfvy1Z4zj13adf7dkZ7ZOsUb+s+P5/T7tJiKDhOUHa8W07NSV1ya1LW6XXEpY5pj8n0K+O1sWJ7t/z9TFxWMjBWT11el/BckSK7WbREbSxeIUU0tXq+fgvA1E62Zj4jFuTdl5/giyqUpZvRcdEduPjWny+PyfiuKnVe2Tj68Zw3NXzX5zJbPwkI52W9z4/wAjAqYmFPTvPwyS8zDxG0Jzur2XuxyX8ztxYq44fn+XzMnJtufDocVtWEMm7v3Y5+vI0+L21Unku4vB3efjw8jW7p2XVx0MW0qlTfquFOjub6irylv71lFvJey88z0mziisOb2ReWKw+rfbUubdu0ifVyNHsDojhMGl2FGMZJW7R96b/iefob0jQAAAAAAAAAAAAAAADw/rg6O4l42eKjSlKjKNNb8O9u7sbPfSzivHQ82UuR9cNHmfW30SwqwVbF06Sp1qe696HdU7zjGW/FZN2bz1LEpp49R2hOPivEz6G1IvXJmhjVJo0zp08Kqlo0y4ptfm5y8KrVrNpmZR2pJa5ktWtvMPTHmyY53S2nRU8S14fNGZSx/P5HP0dowlrl4GRvKS1y+J4W41Z8Po4fi+Wn4o3/j+HRU6iloWq+JjFa38Fn6s1EajUVFN25XLVWtGC7zS/PI8q8PvuXXk+OfL/bjv6sqvjZSy0XJffzMKpTSzk7eMmYGI2zqqa82autXlJ3k2/idFcVKeIfJzcvPm/Hb9m1xG0oRyhHefN6L4GsxOLlP2nlyWSXkQhTum8klxbt6EJyXDPxtZehrbwVt6LmRc18foQeiu7v5IokQRrSus+ayPZv8AZ/otLGSadn2KT4O3atpeq9Tx1ZP5ntXUHUcqWMu7/pKXl3JafID1cAFAAAAAAAAAAAAAAAAA5XrRp72yMX4U97/LKL+46o5/p/T3tl4xf3FT5RYHy9ErKDvkxFF5x55G2VntWtVcuU6iZVwLU6YF5snTrNaOxqFUaeTM+lVuBn/72nbdy+PExJzbu3dkXZZt+RVYpr2Vb5+hmZIglG2uRalPPu+rItt5sJEaTlHelZNvxJVoRjZJ97l4eJGEmvZ18S3CGd3qY1O/o9otSMetdpFShLd52Xi8jTxLHtHUAl2OM59pS9Nx2+rPGWuB7T1Ar/h8U/72C9Ka/EK9VABUAAAAAAAAAAAAAAAADU9LYXwGKXOhV/8AXI2xgbejfC11zo1V6wkB8n0XoZFuT8mYkHkjJizbI1zVvoW6z7r4l65ZxaW5pmQaxGTQMZGVhkFXZRukvFEqlO2V1f6ErELEkhSwKlH+Us2ZUKyVtcvj+BZdbkrfHUQqat5vhfnzLoTlJ2bSy0u+fgWG7l2o7xWt1x4K7LJUZqPX+onaVOKr0JStVqTU4Rs+9GNPPPTgzyGKO56m1/W1P/Dq/wDiZafQgAKgAAAAAAAAAAAAAAAAcz1ibdeCwFSqoKblakk3ZLtLx3nztyOmOJ644X2RW8JUn/3Y/iB85OLX5yL9CV0UQRpleI1oXi0FIqpq4RqDMwqyMevC0mjMw6yQVOSI7pcZEllhYnN6ImmoLm/tZ/K5BVN2Tdv5eKKxlFW1XPx8xBKudry0ei5/yLNJa5XtryROck1fjfJcEkSk953WmrySSS8EBC+TXDPLh4CtNtLJJLJW+AU+XLP4cSVeLVrtPLRcL8PiBeR3vUvG+1YvlRqt/Dur70cGjvepdf1qv8Gr/pMNPfwAaQAAAAAAAAAAAAAAAAOP62o32PifDs36VYHYHK9aML7IxXhBP0nF/cB82hoqkSsaZW2I56okUSAtVMPfO5C8omSEwIUqtybQSXJfEGbNQsZb+dreOmhCSy872JS9rS9rflkZxzd9eFtNSpKtOa3bWbd1nwT4XJyjdyvZ2WVnaOX1LMZO26uLT8zJnSW9krq2XDNLj9QLUePBO7XnwK9hez1b1fLTLx4l2NJLXM7Dov1fYvGWkodlSf8AzaqsmucIay+S8STKxDkkrI9V6mejuIhiXialJwpdlKEXNbrm5Si04xedu68ztui3V7hcFaW72tX+0qK9n+xDSPxzfideZ7UABpAAAAAAAAAAAAAAAAA13SHZaxWFrYdycVVg4byV3G/FLibEAfPm3uq7G4e7pxWIguNLKSXjTefo2cZVpuMnGScZLWMk4tfFPNH1savbXR7DYuNsRRhU5Nq0o/uzWa8mXaafLLCR6t0v6p1TXaYKbav3qVWStG+m7O19bLvc9TzXH7Oq0JbtanOm/wBqLV/g9H5D1xvXuanW2GLEmUKiiRUFVEzKwxqknmuDs/QKm1pZ82X3SWv1N7sjolisRB1IUpKlHN1Jpxjb9m+cvIkzpdOeo0kjebF6PVsTJKKUYt235aZvgtWdTsnovSpWcl2k+clkvhH8TrNlYf8ASQS95fU87X/JqIXOrbolhqXaSnTVSrTnuqpUV84ykm4Q0irx11PRt45/oy4qlJxesnJ53s5Nyd+XtG3dQ1TwW8sneG+YvaFVM1tNMnfG8Y6mV3hs0v7xXeLKkV3hs0vXFy0pEt4bRcBBMlcoqAAAAAAAAAAAAAsY2N6c7+7L6M0EsHTrU92pCM4tezKKkvmdFiFeEv3X9DSYT2V5Hz+b1NXti8S4jbnVdh6l3h5OjL3fapvyea8mefbe6GYvCZ1Ke9C9lUp3nHjrldacUfQUV8jW42tetGN8r0Wl8Zyvx8PkeeHkXiYiZ6W1Il83xRvNjdFsTiv1dO0ffn3Y+XPyPY+lXRvD9pCtGhTTbam1Bd56xbtlfJ5mTgI2tb5Hfe8708ojrbQbE6vsNh4KdSPbVFu3384X3lfdivPW52mHn+jSkrapxbTsm3llloV3Lx9OLXFcrGNGWXm/D7TJTyS0mK2LZvdWV+61nZeKJbNwrjVjxs/pmbpFYQV72V+ds/U16Ta1sXDulSSdlJ2ckudkjP3y0iSLHQuKRJSLSJIKuqRVMtEkQXVIkmW0STKLlySZbRJMqLiZJMtplUVFxMkiCJFRIFEVAAAAAAAAAjUWT+DOXxOIqQw7nShGpUja0JS3YtXSblK2SSz8jqmaPs9yTjy08UcPNiY9Nnti94aToft5YqMmqkamu84O6jP7SV/s53T5Gbil+n/6Pn36hc2bsbD4eVSdClCnKo7zcbpSefDRZt6cyuJwzlWU1olTva2dpTtm/CXA5JtFskTEPSOmzxCUouMldPJo1VLCum8u9H0a+PM2FSRZkfYtES5omYUqVN6DSur2vlZrNXLVi44jcJFYg2ikTSCiTUQCJBRJJAUSJIWJWIoiqK2K2C7ESKWKoCSKoiiRUTTJIgiSCJokiCJIomipFEioAAAAAAAAFjE4WM9dVo1k0XwS1YtGpWJ01bwso6JNc1k/QuYfDNLSyy+SyNgUsc9eLStvVDU3mYYMqJadI2M4Fl0zpYYXZjszL7Mi4FRjbhJRL24N0mlWlErulzdK7pNC3ulUi5ujdGlQsLFywsBBIrYlYrYCNiqRWxWwBIqEiSQBEkEiSKgSKIqAAAAAAAAAAAAAACjRUAR3Sm4TAFvcKbhdAFlwKbhfKWAtbo3S7YWAtbo3S7YWAt7o3S5YWAt7o3S5YrYC2olbEwBSwsVAAAAAAB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AutoShape 8" descr="data:image/jpeg;base64,/9j/4AAQSkZJRgABAQAAAQABAAD/2wCEAAkGBxQSEBQUEhQWFhUUFxYUFBQVFBQUFxQUFBQWGBUXFRYYHSggGB4lHBQVITEhJSkrLi4uFx8zODMsNygtLisBCgoKDg0OGhAQGCwkICYsLCwsLCwsLC4rLCwsLCwsLCwsKy4sNSwsLCwsLDAsLC0tLyssNywsLCwsLCwsLCw3LP/AABEIANAA8wMBIgACEQEDEQH/xAAcAAEAAQUBAQAAAAAAAAAAAAAAAgEDBAUGBwj/xABFEAACAQIDBAcFBAYHCQAAAAAAAQIDEQQhMQUSQVEGBxMiYYGRMlJxobFCwdHwIzNicoLhFCVTY3OSwggVJEOTo7Kz8f/EABoBAQEBAQEBAQAAAAAAAAAAAAABAgQDBQb/xAArEQEAAgICAQIEBQUAAAAAAAAAAQIDEQQhMRJBBSJhkTJRgdHhFSOhsfH/2gAMAwEAAhEDEQA/APcQAAAAAAACjKnJdO+lawdPcg06813V7kXfvv7lxZJnTdKTe0Vhg9N+nDw01Rw+7Kos6kpZxhyilxl9DWbK60+GJo/x0n/ol+JwdODqNznndttt+03m3cycFsKeInuUYycvhdJc5PRI455Pzah97+mUjFEz9/D2XZXSvC4i3Z1o7z+zLuS9Ja+Ru0eMU+gbvuzxmGjP3N+7vyehZxeJ2hsuooSqSSecc+0pzS93e+mTOiMk+8Pm24lZnVLff93twPLdldaclZYiin+1Tdn/AJZfidlsrpjg8RZQrRjJ/Yqdx/PJ+TNxaJ8Oa/HyU8w6AFEypp4gAAAAAAAAAAAAAAAAAAAAAAAABj43G06MXKrOMIrjJpf/AEDIKNnCbZ6yaULxw8HUfvyvCHktX8jhNs9J8TiP1tR2/s4dyHmlr53LMajcrSs3nVXpXSnpxQw1OSpyjVraRjF70YvnNrRLlqeQVa1TEVJVasnKUneUnx8Fy+4jSw7k7vQy1G2n5+84c2bfUP0fB4MU+aydCF5KMdZNRXC7bSXhxOu6R1/6HCOEoNxe6p16iylUlLhdcNcvgcnRTi1Japprhmnc6vFbawmLUZYqnUhVSUXOjutSS8H56nPjmNTqdS7uRW3rpM1m1Y31H5+3Xu5TcR13S7u4HB0audVLeknnKMbWSfql5GNS2rhMP3sPQlUqL2aldq0XzUYmkx2MnWm51JOUpat/Rcl4GdxjrPe5l6TS2fJW019Na99+Z/T2hqquBi9Mi1/R+zTqTScIZ/vS+zHzNnGN3ZGFtN7y3I2aWl+Lf2iY8lvd6ZuNSY6jtf6N9N8VBuKrPi4xl3oeMFF6eFrcTu9mdZLVliKKf7VJ/Pdk/vPGsTg3T7ydrNeTLcdt1qckpLeTzjdWbjd6Na6NeR9PDeJjT8p8Q41qX9WtPpXZnSrC1/YqxUvdn3Jej18jcpnzlgMQ6iu6coclK2a8jeYHbVeh+qqzj+zfei/4XdHvp871Pcgea7D6yv0sKWJUO/KMFON01KTSjvR5XazyPSiTGlidgAIoAAAAAAAAAAAAAXNJtnpThsNlUqJy9yHfl5paedjz3rQ6XVqeLlhYycKcYQb3MnJzV+81nbwRxFLERlmmv5morHuzMu/2z1kVp3WHgqUdN6Vpz+NvZj8zisVj51qjc5zqz43bk0/FvKJYqU1KLTbV1wy+ZSheCST7qytYWmYjqHphpW9vntpk06cvPktF5l2ng0s5ZkqGKtk/wMmFRSy4vmcGTJaZ0/ScXj4qVif+IWvkZey9kVK892lFyfH3Yrm3ojeUNi0KKUsVWWauqVJqcpfGSyX5zLW0dvSlDsqEVRo+7H2pfvy1Z4zj13adf7dkZ7ZOsUb+s+P5/T7tJiKDhOUHa8W07NSV1ya1LW6XXEpY5pj8n0K+O1sWJ7t/z9TFxWMjBWT11el/BckSK7WbREbSxeIUU0tXq+fgvA1E62Zj4jFuTdl5/giyqUpZvRcdEduPjWny+PyfiuKnVe2Tj68Zw3NXzX5zJbPwkI52W9z4/wAjAqYmFPTvPwyS8zDxG0Jzur2XuxyX8ztxYq44fn+XzMnJtufDocVtWEMm7v3Y5+vI0+L21Unku4vB3efjw8jW7p2XVx0MW0qlTfquFOjub6irylv71lFvJey88z0mziisOb2ReWKw+rfbUubdu0ifVyNHsDojhMGl2FGMZJW7R96b/iefob0jQAAAAAAAAAAAAAAADw/rg6O4l42eKjSlKjKNNb8O9u7sbPfSzivHQ82UuR9cNHmfW30SwqwVbF06Sp1qe696HdU7zjGW/FZN2bz1LEpp49R2hOPivEz6G1IvXJmhjVJo0zp08Kqlo0y4ptfm5y8KrVrNpmZR2pJa5ktWtvMPTHmyY53S2nRU8S14fNGZSx/P5HP0dowlrl4GRvKS1y+J4W41Z8Po4fi+Wn4o3/j+HRU6iloWq+JjFa38Fn6s1EajUVFN25XLVWtGC7zS/PI8q8PvuXXk+OfL/bjv6sqvjZSy0XJffzMKpTSzk7eMmYGI2zqqa82autXlJ3k2/idFcVKeIfJzcvPm/Hb9m1xG0oRyhHefN6L4GsxOLlP2nlyWSXkQhTum8klxbt6EJyXDPxtZehrbwVt6LmRc18foQeiu7v5IokQRrSus+ayPZv8AZ/otLGSadn2KT4O3atpeq9Tx1ZP5ntXUHUcqWMu7/pKXl3JafID1cAFAAAAAAAAAAAAAAAAA5XrRp72yMX4U97/LKL+46o5/p/T3tl4xf3FT5RYHy9ErKDvkxFF5x55G2VntWtVcuU6iZVwLU6YF5snTrNaOxqFUaeTM+lVuBn/72nbdy+PExJzbu3dkXZZt+RVYpr2Vb5+hmZIglG2uRalPPu+rItt5sJEaTlHelZNvxJVoRjZJ97l4eJGEmvZ18S3CGd3qY1O/o9otSMetdpFShLd52Xi8jTxLHtHUAl2OM59pS9Nx2+rPGWuB7T1Ar/h8U/72C9Ka/EK9VABUAAAAAAAAAAAAAAAADU9LYXwGKXOhV/8AXI2xgbejfC11zo1V6wkB8n0XoZFuT8mYkHkjJizbI1zVvoW6z7r4l65ZxaW5pmQaxGTQMZGVhkFXZRukvFEqlO2V1f6ErELEkhSwKlH+Us2ZUKyVtcvj+BZdbkrfHUQqat5vhfnzLoTlJ2bSy0u+fgWG7l2o7xWt1x4K7LJUZqPX+onaVOKr0JStVqTU4Rs+9GNPPPTgzyGKO56m1/W1P/Dq/wDiZafQgAKgAAAAAAAAAAAAAAAAcz1ibdeCwFSqoKblakk3ZLtLx3nztyOmOJ644X2RW8JUn/3Y/iB85OLX5yL9CV0UQRpleI1oXi0FIqpq4RqDMwqyMevC0mjMw6yQVOSI7pcZEllhYnN6ImmoLm/tZ/K5BVN2Tdv5eKKxlFW1XPx8xBKudry0ei5/yLNJa5XtryROck1fjfJcEkSk953WmrySSS8EBC+TXDPLh4CtNtLJJLJW+AU+XLP4cSVeLVrtPLRcL8PiBeR3vUvG+1YvlRqt/Dur70cGjvepdf1qv8Gr/pMNPfwAaQAAAAAAAAAAAAAAAAOP62o32PifDs36VYHYHK9aML7IxXhBP0nF/cB82hoqkSsaZW2I56okUSAtVMPfO5C8omSEwIUqtybQSXJfEGbNQsZb+dreOmhCSy872JS9rS9rflkZxzd9eFtNSpKtOa3bWbd1nwT4XJyjdyvZ2WVnaOX1LMZO26uLT8zJnSW9krq2XDNLj9QLUePBO7XnwK9hez1b1fLTLx4l2NJLXM7Dov1fYvGWkodlSf8AzaqsmucIay+S8STKxDkkrI9V6mejuIhiXialJwpdlKEXNbrm5Si04xedu68ztui3V7hcFaW72tX+0qK9n+xDSPxzfideZ7UABpAAAAAAAAAAAAAAAAA13SHZaxWFrYdycVVg4byV3G/FLibEAfPm3uq7G4e7pxWIguNLKSXjTefo2cZVpuMnGScZLWMk4tfFPNH1savbXR7DYuNsRRhU5Nq0o/uzWa8mXaafLLCR6t0v6p1TXaYKbav3qVWStG+m7O19bLvc9TzXH7Oq0JbtanOm/wBqLV/g9H5D1xvXuanW2GLEmUKiiRUFVEzKwxqknmuDs/QKm1pZ82X3SWv1N7sjolisRB1IUpKlHN1Jpxjb9m+cvIkzpdOeo0kjebF6PVsTJKKUYt235aZvgtWdTsnovSpWcl2k+clkvhH8TrNlYf8ASQS95fU87X/JqIXOrbolhqXaSnTVSrTnuqpUV84ykm4Q0irx11PRt45/oy4qlJxesnJ53s5Nyd+XtG3dQ1TwW8sneG+YvaFVM1tNMnfG8Y6mV3hs0v7xXeLKkV3hs0vXFy0pEt4bRcBBMlcoqAAAAAAAAAAAAAsY2N6c7+7L6M0EsHTrU92pCM4tezKKkvmdFiFeEv3X9DSYT2V5Hz+b1NXti8S4jbnVdh6l3h5OjL3fapvyea8mefbe6GYvCZ1Ke9C9lUp3nHjrldacUfQUV8jW42tetGN8r0Wl8Zyvx8PkeeHkXiYiZ6W1Il83xRvNjdFsTiv1dO0ffn3Y+XPyPY+lXRvD9pCtGhTTbam1Bd56xbtlfJ5mTgI2tb5Hfe8708ojrbQbE6vsNh4KdSPbVFu3384X3lfdivPW52mHn+jSkrapxbTsm3llloV3Lx9OLXFcrGNGWXm/D7TJTyS0mK2LZvdWV+61nZeKJbNwrjVjxs/pmbpFYQV72V+ds/U16Ta1sXDulSSdlJ2ckudkjP3y0iSLHQuKRJSLSJIKuqRVMtEkQXVIkmW0STKLlySZbRJMqLiZJMtplUVFxMkiCJFRIFEVAAAAAAAAAjUWT+DOXxOIqQw7nShGpUja0JS3YtXSblK2SSz8jqmaPs9yTjy08UcPNiY9Nnti94aToft5YqMmqkamu84O6jP7SV/s53T5Gbil+n/6Pn36hc2bsbD4eVSdClCnKo7zcbpSefDRZt6cyuJwzlWU1olTva2dpTtm/CXA5JtFskTEPSOmzxCUouMldPJo1VLCum8u9H0a+PM2FSRZkfYtES5omYUqVN6DSur2vlZrNXLVi44jcJFYg2ikTSCiTUQCJBRJJAUSJIWJWIoiqK2K2C7ESKWKoCSKoiiRUTTJIgiSCJokiCJIomipFEioAAAAAAAAFjE4WM9dVo1k0XwS1YtGpWJ01bwso6JNc1k/QuYfDNLSyy+SyNgUsc9eLStvVDU3mYYMqJadI2M4Fl0zpYYXZjszL7Mi4FRjbhJRL24N0mlWlErulzdK7pNC3ulUi5ujdGlQsLFywsBBIrYlYrYCNiqRWxWwBIqEiSQBEkEiSKgSKIqAAAAAAAAAAAAAACjRUAR3Sm4TAFvcKbhdAFlwKbhfKWAtbo3S7YWAtbo3S7YWAt7o3S5YWAt7o3S5YrYC2olbEwBSwsVAAAAAAB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7" name="AutoShape 10" descr="data:image/jpeg;base64,/9j/4AAQSkZJRgABAQAAAQABAAD/2wCEAAkGBxQSEBQUEhQWFhUUFxYUFBQVFBQUFxQUFBQWGBUXFRYYHSggGB4lHBQVITEhJSkrLi4uFx8zODMsNygtLisBCgoKDg0OGhAQGCwkICYsLCwsLCwsLC4rLCwsLCwsLCwsKy4sNSwsLCwsLDAsLC0tLyssNywsLCwsLCwsLCw3LP/AABEIANAA8wMBIgACEQEDEQH/xAAcAAEAAQUBAQAAAAAAAAAAAAAAAgEDBAUGBwj/xABFEAACAQIDBAcFBAYHCQAAAAAAAQIDEQQhMQUSQVEGBxMiYYGRMlJxobFCwdHwIzNicoLhFCVTY3OSwggVJEOTo7Kz8f/EABoBAQEBAQEBAQAAAAAAAAAAAAABAgQDBQb/xAArEQEAAgICAQIEBQUAAAAAAAAAAQIDEQQhMRJBBSJhkTJRgdHhFSOhsfH/2gAMAwEAAhEDEQA/APcQAAAAAAACjKnJdO+lawdPcg06813V7kXfvv7lxZJnTdKTe0Vhg9N+nDw01Rw+7Kos6kpZxhyilxl9DWbK60+GJo/x0n/ol+JwdODqNznndttt+03m3cycFsKeInuUYycvhdJc5PRI455Pzah97+mUjFEz9/D2XZXSvC4i3Z1o7z+zLuS9Ja+Ru0eMU+gbvuzxmGjP3N+7vyehZxeJ2hsuooSqSSecc+0pzS93e+mTOiMk+8Pm24lZnVLff93twPLdldaclZYiin+1Tdn/AJZfidlsrpjg8RZQrRjJ/Yqdx/PJ+TNxaJ8Oa/HyU8w6AFEypp4gAAAAAAAAAAAAAAAAAAAAAAAABj43G06MXKrOMIrjJpf/AEDIKNnCbZ6yaULxw8HUfvyvCHktX8jhNs9J8TiP1tR2/s4dyHmlr53LMajcrSs3nVXpXSnpxQw1OSpyjVraRjF70YvnNrRLlqeQVa1TEVJVasnKUneUnx8Fy+4jSw7k7vQy1G2n5+84c2bfUP0fB4MU+aydCF5KMdZNRXC7bSXhxOu6R1/6HCOEoNxe6p16iylUlLhdcNcvgcnRTi1Japprhmnc6vFbawmLUZYqnUhVSUXOjutSS8H56nPjmNTqdS7uRW3rpM1m1Y31H5+3Xu5TcR13S7u4HB0audVLeknnKMbWSfql5GNS2rhMP3sPQlUqL2aldq0XzUYmkx2MnWm51JOUpat/Rcl4GdxjrPe5l6TS2fJW019Na99+Z/T2hqquBi9Mi1/R+zTqTScIZ/vS+zHzNnGN3ZGFtN7y3I2aWl+Lf2iY8lvd6ZuNSY6jtf6N9N8VBuKrPi4xl3oeMFF6eFrcTu9mdZLVliKKf7VJ/Pdk/vPGsTg3T7ydrNeTLcdt1qckpLeTzjdWbjd6Na6NeR9PDeJjT8p8Q41qX9WtPpXZnSrC1/YqxUvdn3Jej18jcpnzlgMQ6iu6coclK2a8jeYHbVeh+qqzj+zfei/4XdHvp871Pcgea7D6yv0sKWJUO/KMFON01KTSjvR5XazyPSiTGlidgAIoAAAAAAAAAAAAAXNJtnpThsNlUqJy9yHfl5paedjz3rQ6XVqeLlhYycKcYQb3MnJzV+81nbwRxFLERlmmv5morHuzMu/2z1kVp3WHgqUdN6Vpz+NvZj8zisVj51qjc5zqz43bk0/FvKJYqU1KLTbV1wy+ZSheCST7qytYWmYjqHphpW9vntpk06cvPktF5l2ng0s5ZkqGKtk/wMmFRSy4vmcGTJaZ0/ScXj4qVif+IWvkZey9kVK892lFyfH3Yrm3ojeUNi0KKUsVWWauqVJqcpfGSyX5zLW0dvSlDsqEVRo+7H2pfvy1Z4zj13adf7dkZ7ZOsUb+s+P5/T7tJiKDhOUHa8W07NSV1ya1LW6XXEpY5pj8n0K+O1sWJ7t/z9TFxWMjBWT11el/BckSK7WbREbSxeIUU0tXq+fgvA1E62Zj4jFuTdl5/giyqUpZvRcdEduPjWny+PyfiuKnVe2Tj68Zw3NXzX5zJbPwkI52W9z4/wAjAqYmFPTvPwyS8zDxG0Jzur2XuxyX8ztxYq44fn+XzMnJtufDocVtWEMm7v3Y5+vI0+L21Unku4vB3efjw8jW7p2XVx0MW0qlTfquFOjub6irylv71lFvJey88z0mziisOb2ReWKw+rfbUubdu0ifVyNHsDojhMGl2FGMZJW7R96b/iefob0jQAAAAAAAAAAAAAAADw/rg6O4l42eKjSlKjKNNb8O9u7sbPfSzivHQ82UuR9cNHmfW30SwqwVbF06Sp1qe696HdU7zjGW/FZN2bz1LEpp49R2hOPivEz6G1IvXJmhjVJo0zp08Kqlo0y4ptfm5y8KrVrNpmZR2pJa5ktWtvMPTHmyY53S2nRU8S14fNGZSx/P5HP0dowlrl4GRvKS1y+J4W41Z8Po4fi+Wn4o3/j+HRU6iloWq+JjFa38Fn6s1EajUVFN25XLVWtGC7zS/PI8q8PvuXXk+OfL/bjv6sqvjZSy0XJffzMKpTSzk7eMmYGI2zqqa82autXlJ3k2/idFcVKeIfJzcvPm/Hb9m1xG0oRyhHefN6L4GsxOLlP2nlyWSXkQhTum8klxbt6EJyXDPxtZehrbwVt6LmRc18foQeiu7v5IokQRrSus+ayPZv8AZ/otLGSadn2KT4O3atpeq9Tx1ZP5ntXUHUcqWMu7/pKXl3JafID1cAFAAAAAAAAAAAAAAAAA5XrRp72yMX4U97/LKL+46o5/p/T3tl4xf3FT5RYHy9ErKDvkxFF5x55G2VntWtVcuU6iZVwLU6YF5snTrNaOxqFUaeTM+lVuBn/72nbdy+PExJzbu3dkXZZt+RVYpr2Vb5+hmZIglG2uRalPPu+rItt5sJEaTlHelZNvxJVoRjZJ97l4eJGEmvZ18S3CGd3qY1O/o9otSMetdpFShLd52Xi8jTxLHtHUAl2OM59pS9Nx2+rPGWuB7T1Ar/h8U/72C9Ka/EK9VABUAAAAAAAAAAAAAAAADU9LYXwGKXOhV/8AXI2xgbejfC11zo1V6wkB8n0XoZFuT8mYkHkjJizbI1zVvoW6z7r4l65ZxaW5pmQaxGTQMZGVhkFXZRukvFEqlO2V1f6ErELEkhSwKlH+Us2ZUKyVtcvj+BZdbkrfHUQqat5vhfnzLoTlJ2bSy0u+fgWG7l2o7xWt1x4K7LJUZqPX+onaVOKr0JStVqTU4Rs+9GNPPPTgzyGKO56m1/W1P/Dq/wDiZafQgAKgAAAAAAAAAAAAAAAAcz1ibdeCwFSqoKblakk3ZLtLx3nztyOmOJ644X2RW8JUn/3Y/iB85OLX5yL9CV0UQRpleI1oXi0FIqpq4RqDMwqyMevC0mjMw6yQVOSI7pcZEllhYnN6ImmoLm/tZ/K5BVN2Tdv5eKKxlFW1XPx8xBKudry0ei5/yLNJa5XtryROck1fjfJcEkSk953WmrySSS8EBC+TXDPLh4CtNtLJJLJW+AU+XLP4cSVeLVrtPLRcL8PiBeR3vUvG+1YvlRqt/Dur70cGjvepdf1qv8Gr/pMNPfwAaQAAAAAAAAAAAAAAAAOP62o32PifDs36VYHYHK9aML7IxXhBP0nF/cB82hoqkSsaZW2I56okUSAtVMPfO5C8omSEwIUqtybQSXJfEGbNQsZb+dreOmhCSy872JS9rS9rflkZxzd9eFtNSpKtOa3bWbd1nwT4XJyjdyvZ2WVnaOX1LMZO26uLT8zJnSW9krq2XDNLj9QLUePBO7XnwK9hez1b1fLTLx4l2NJLXM7Dov1fYvGWkodlSf8AzaqsmucIay+S8STKxDkkrI9V6mejuIhiXialJwpdlKEXNbrm5Si04xedu68ztui3V7hcFaW72tX+0qK9n+xDSPxzfideZ7UABpAAAAAAAAAAAAAAAAA13SHZaxWFrYdycVVg4byV3G/FLibEAfPm3uq7G4e7pxWIguNLKSXjTefo2cZVpuMnGScZLWMk4tfFPNH1savbXR7DYuNsRRhU5Nq0o/uzWa8mXaafLLCR6t0v6p1TXaYKbav3qVWStG+m7O19bLvc9TzXH7Oq0JbtanOm/wBqLV/g9H5D1xvXuanW2GLEmUKiiRUFVEzKwxqknmuDs/QKm1pZ82X3SWv1N7sjolisRB1IUpKlHN1Jpxjb9m+cvIkzpdOeo0kjebF6PVsTJKKUYt235aZvgtWdTsnovSpWcl2k+clkvhH8TrNlYf8ASQS95fU87X/JqIXOrbolhqXaSnTVSrTnuqpUV84ykm4Q0irx11PRt45/oy4qlJxesnJ53s5Nyd+XtG3dQ1TwW8sneG+YvaFVM1tNMnfG8Y6mV3hs0v7xXeLKkV3hs0vXFy0pEt4bRcBBMlcoqAAAAAAAAAAAAAsY2N6c7+7L6M0EsHTrU92pCM4tezKKkvmdFiFeEv3X9DSYT2V5Hz+b1NXti8S4jbnVdh6l3h5OjL3fapvyea8mefbe6GYvCZ1Ke9C9lUp3nHjrldacUfQUV8jW42tetGN8r0Wl8Zyvx8PkeeHkXiYiZ6W1Il83xRvNjdFsTiv1dO0ffn3Y+XPyPY+lXRvD9pCtGhTTbam1Bd56xbtlfJ5mTgI2tb5Hfe8708ojrbQbE6vsNh4KdSPbVFu3384X3lfdivPW52mHn+jSkrapxbTsm3llloV3Lx9OLXFcrGNGWXm/D7TJTyS0mK2LZvdWV+61nZeKJbNwrjVjxs/pmbpFYQV72V+ds/U16Ta1sXDulSSdlJ2ckudkjP3y0iSLHQuKRJSLSJIKuqRVMtEkQXVIkmW0STKLlySZbRJMqLiZJMtplUVFxMkiCJFRIFEVAAAAAAAAAjUWT+DOXxOIqQw7nShGpUja0JS3YtXSblK2SSz8jqmaPs9yTjy08UcPNiY9Nnti94aToft5YqMmqkamu84O6jP7SV/s53T5Gbil+n/6Pn36hc2bsbD4eVSdClCnKo7zcbpSefDRZt6cyuJwzlWU1olTva2dpTtm/CXA5JtFskTEPSOmzxCUouMldPJo1VLCum8u9H0a+PM2FSRZkfYtES5omYUqVN6DSur2vlZrNXLVi44jcJFYg2ikTSCiTUQCJBRJJAUSJIWJWIoiqK2K2C7ESKWKoCSKoiiRUTTJIgiSCJokiCJIomipFEioAAAAAAAAFjE4WM9dVo1k0XwS1YtGpWJ01bwso6JNc1k/QuYfDNLSyy+SyNgUsc9eLStvVDU3mYYMqJadI2M4Fl0zpYYXZjszL7Mi4FRjbhJRL24N0mlWlErulzdK7pNC3ulUi5ujdGlQsLFywsBBIrYlYrYCNiqRWxWwBIqEiSQBEkEiSKgSKIqAAAAAAAAAAAAAACjRUAR3Sm4TAFvcKbhdAFlwKbhfKWAtbo3S7YWAtbo3S7YWAt7o3S5YWAt7o3S5YrYC2olbEwBSwsVAAAAAAB//2Q=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3084" name="Picture 12" descr="http://www.kartalotomasyon.com.tr/modules/catalog/products/pr_01_2812_ma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93" y="3645024"/>
            <a:ext cx="2087767" cy="30963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http://www.teknetelektrik.com/urunresimleri/Viko-elegant_vik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7560" y="2128846"/>
            <a:ext cx="2857500" cy="46125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https://encrypted-tbn1.gstatic.com/images?q=tbn:ANd9GcRx9E5BRg62EA5i8j1h2PNyDBXzbpNiErRVt-jyjs-_y7v2YAZq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060" y="2134883"/>
            <a:ext cx="3001396" cy="460648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5386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67853"/>
          </a:xfrm>
        </p:spPr>
        <p:txBody>
          <a:bodyPr/>
          <a:lstStyle/>
          <a:p>
            <a:r>
              <a:rPr lang="tr-TR" b="1" dirty="0" smtClean="0"/>
              <a:t>Alıcı: </a:t>
            </a:r>
            <a:r>
              <a:rPr lang="tr-TR" dirty="0"/>
              <a:t>Aldığı elektrik enerjisini </a:t>
            </a:r>
            <a:r>
              <a:rPr lang="tr-TR" dirty="0" smtClean="0"/>
              <a:t>başka </a:t>
            </a:r>
            <a:r>
              <a:rPr lang="tr-TR" dirty="0"/>
              <a:t>bir enerjiye </a:t>
            </a:r>
            <a:r>
              <a:rPr lang="tr-TR" dirty="0" smtClean="0"/>
              <a:t>dönüştüren </a:t>
            </a:r>
            <a:r>
              <a:rPr lang="tr-TR" dirty="0"/>
              <a:t>devre elemanına alıcı, yük veya almaç </a:t>
            </a:r>
            <a:r>
              <a:rPr lang="tr-TR" dirty="0" smtClean="0"/>
              <a:t>denir. </a:t>
            </a:r>
            <a:r>
              <a:rPr lang="tr-TR" dirty="0"/>
              <a:t>Örneğin; lamba </a:t>
            </a:r>
            <a:r>
              <a:rPr lang="tr-TR" dirty="0" smtClean="0"/>
              <a:t>ışık </a:t>
            </a:r>
            <a:r>
              <a:rPr lang="tr-TR" dirty="0"/>
              <a:t>enerjisine, fırın ısı enerjisine, zil ses enerjisine ve motor hareket enerjisine </a:t>
            </a:r>
            <a:r>
              <a:rPr lang="tr-TR" dirty="0" smtClean="0"/>
              <a:t>dönüştürür</a:t>
            </a:r>
            <a:r>
              <a:rPr lang="tr-TR" dirty="0"/>
              <a:t>.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566" y="3719534"/>
            <a:ext cx="576064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10184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3096343"/>
          </a:xfrm>
        </p:spPr>
        <p:txBody>
          <a:bodyPr>
            <a:normAutofit/>
          </a:bodyPr>
          <a:lstStyle/>
          <a:p>
            <a:r>
              <a:rPr lang="tr-TR" b="1" dirty="0" smtClean="0"/>
              <a:t>İletken: </a:t>
            </a:r>
            <a:r>
              <a:rPr lang="tr-TR" dirty="0"/>
              <a:t>Elektrik devre elemanlarının birbirine bağlantısının yapıldığı ve elektrik akımını ileten metal tellere (bakır, </a:t>
            </a:r>
            <a:r>
              <a:rPr lang="tr-TR" dirty="0" smtClean="0"/>
              <a:t>alüminyum </a:t>
            </a:r>
            <a:r>
              <a:rPr lang="tr-TR" dirty="0"/>
              <a:t>vb.) iletken veya kablo </a:t>
            </a:r>
            <a:r>
              <a:rPr lang="tr-TR" dirty="0" smtClean="0"/>
              <a:t>denir.</a:t>
            </a:r>
          </a:p>
          <a:p>
            <a:r>
              <a:rPr lang="tr-TR" dirty="0" smtClean="0"/>
              <a:t>İletken bağlantıları</a:t>
            </a:r>
            <a:endParaRPr lang="tr-T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824" y="3403350"/>
            <a:ext cx="6264696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38020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/>
              <a:t>Elektrik Devresi </a:t>
            </a:r>
            <a:r>
              <a:rPr lang="tr-TR" b="1" dirty="0" smtClean="0"/>
              <a:t>Çeşitleri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Elektrik devreleri açık, kapalı ve kısa devre olmak üzere üç </a:t>
            </a:r>
            <a:r>
              <a:rPr lang="tr-TR" dirty="0" smtClean="0"/>
              <a:t>başlık </a:t>
            </a:r>
            <a:r>
              <a:rPr lang="tr-TR" dirty="0"/>
              <a:t>altında incelenir. </a:t>
            </a:r>
            <a:endParaRPr lang="tr-TR" dirty="0" smtClean="0"/>
          </a:p>
        </p:txBody>
      </p:sp>
    </p:spTree>
    <p:extLst>
      <p:ext uri="{BB962C8B-B14F-4D97-AF65-F5344CB8AC3E}">
        <p14:creationId xmlns="" xmlns:p14="http://schemas.microsoft.com/office/powerpoint/2010/main" val="33531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2844" y="71414"/>
            <a:ext cx="8801104" cy="3143272"/>
          </a:xfrm>
        </p:spPr>
        <p:txBody>
          <a:bodyPr/>
          <a:lstStyle/>
          <a:p>
            <a:r>
              <a:rPr lang="tr-TR" b="1" dirty="0"/>
              <a:t>Açık </a:t>
            </a:r>
            <a:r>
              <a:rPr lang="tr-TR" b="1" dirty="0" smtClean="0"/>
              <a:t>devre: </a:t>
            </a:r>
            <a:r>
              <a:rPr lang="tr-TR" dirty="0" smtClean="0"/>
              <a:t>Bir </a:t>
            </a:r>
            <a:r>
              <a:rPr lang="tr-TR" dirty="0"/>
              <a:t>devrede anahtar veya sigorta açık olduğu zaman ya da akım yolunda bir iletkende kopukluk veya bağlantı yerlerinde temassızlık olduğu zaman alıcı üzerinden akım geçmez bu tip devrelere açık devre </a:t>
            </a:r>
            <a:r>
              <a:rPr lang="tr-TR" dirty="0" smtClean="0"/>
              <a:t>denir.</a:t>
            </a:r>
          </a:p>
          <a:p>
            <a:endParaRPr lang="tr-T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429000"/>
            <a:ext cx="8640960" cy="3282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96937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5695845"/>
          </a:xfrm>
        </p:spPr>
        <p:txBody>
          <a:bodyPr/>
          <a:lstStyle/>
          <a:p>
            <a:r>
              <a:rPr lang="tr-TR" b="1" dirty="0"/>
              <a:t>Kapalı </a:t>
            </a:r>
            <a:r>
              <a:rPr lang="tr-TR" b="1" dirty="0" smtClean="0"/>
              <a:t>devre: </a:t>
            </a:r>
            <a:r>
              <a:rPr lang="tr-TR" dirty="0"/>
              <a:t>Devrede anahtar kapalı iken üreteçten çıkan akım alıcıya ulaşıyor ve devresini tamamlıyor ise devre kapalı devredir. 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564904"/>
            <a:ext cx="7632848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93784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Dökü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105</TotalTime>
  <Words>290</Words>
  <Application>Microsoft Office PowerPoint</Application>
  <PresentationFormat>Ekran Gösterisi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Döküm</vt:lpstr>
      <vt:lpstr>Elektrik Devre Elemanları  </vt:lpstr>
      <vt:lpstr>Slayt 2</vt:lpstr>
      <vt:lpstr>Slayt 3</vt:lpstr>
      <vt:lpstr>Slayt 4</vt:lpstr>
      <vt:lpstr>Slayt 5</vt:lpstr>
      <vt:lpstr>Slayt 6</vt:lpstr>
      <vt:lpstr>Elektrik Devresi Çeşitleri </vt:lpstr>
      <vt:lpstr>Slayt 8</vt:lpstr>
      <vt:lpstr>Slayt 9</vt:lpstr>
      <vt:lpstr>Slayt 10</vt:lpstr>
      <vt:lpstr>Slayt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Elektrik Devre Elemanları </dc:title>
  <dc:creator>Ali DUYKUN; Frekans</dc:creator>
  <cp:lastModifiedBy>EA</cp:lastModifiedBy>
  <cp:revision>13</cp:revision>
  <dcterms:created xsi:type="dcterms:W3CDTF">2014-12-07T15:21:16Z</dcterms:created>
  <dcterms:modified xsi:type="dcterms:W3CDTF">2016-10-17T08:57:47Z</dcterms:modified>
</cp:coreProperties>
</file>