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15.10.2015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SICAKLIK ÖLÇÜMÜ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345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b="1" dirty="0" smtClean="0"/>
              <a:t>1</a:t>
            </a:r>
            <a:r>
              <a:rPr lang="tr-TR" sz="2800" b="1" dirty="0"/>
              <a:t>. </a:t>
            </a:r>
            <a:r>
              <a:rPr lang="tr-TR" sz="2800" dirty="0"/>
              <a:t>50 </a:t>
            </a:r>
            <a:r>
              <a:rPr lang="tr-TR" sz="2800" dirty="0" smtClean="0"/>
              <a:t>°C </a:t>
            </a:r>
            <a:r>
              <a:rPr lang="tr-TR" sz="2800"/>
              <a:t>sıcaklığın </a:t>
            </a:r>
            <a:r>
              <a:rPr lang="tr-TR" sz="2800" smtClean="0"/>
              <a:t>Fahrenhayt </a:t>
            </a:r>
            <a:r>
              <a:rPr lang="tr-TR" sz="2800" dirty="0"/>
              <a:t>ve </a:t>
            </a:r>
            <a:r>
              <a:rPr lang="tr-TR" sz="2800" dirty="0" smtClean="0"/>
              <a:t>Kelvin </a:t>
            </a:r>
            <a:r>
              <a:rPr lang="tr-TR" sz="2800" dirty="0"/>
              <a:t>cinsinden </a:t>
            </a:r>
            <a:r>
              <a:rPr lang="tr-TR" sz="2800" dirty="0" smtClean="0"/>
              <a:t>karşılıklarını </a:t>
            </a:r>
            <a:r>
              <a:rPr lang="tr-TR" sz="2800" dirty="0"/>
              <a:t>hesaplayınız. </a:t>
            </a:r>
          </a:p>
          <a:p>
            <a:pPr marL="0" indent="0">
              <a:buNone/>
            </a:pPr>
            <a:r>
              <a:rPr lang="tr-TR" sz="2800" b="1" dirty="0"/>
              <a:t>2. </a:t>
            </a:r>
            <a:r>
              <a:rPr lang="tr-TR" sz="2800" dirty="0"/>
              <a:t>100 F sıcaklığın </a:t>
            </a:r>
            <a:r>
              <a:rPr lang="tr-TR" sz="2800" dirty="0" smtClean="0"/>
              <a:t>Santigrat </a:t>
            </a:r>
            <a:r>
              <a:rPr lang="tr-TR" sz="2800" dirty="0"/>
              <a:t>ve </a:t>
            </a:r>
            <a:r>
              <a:rPr lang="tr-TR" sz="2800" dirty="0" smtClean="0"/>
              <a:t>Kelvin </a:t>
            </a:r>
            <a:r>
              <a:rPr lang="tr-TR" sz="2800" dirty="0"/>
              <a:t>cinsinden </a:t>
            </a:r>
            <a:r>
              <a:rPr lang="tr-TR" sz="2800" dirty="0" smtClean="0"/>
              <a:t>karşılıklarını </a:t>
            </a:r>
            <a:r>
              <a:rPr lang="tr-TR" sz="2800" dirty="0"/>
              <a:t>hesaplayınız. </a:t>
            </a:r>
          </a:p>
          <a:p>
            <a:pPr marL="0" indent="0">
              <a:buNone/>
            </a:pPr>
            <a:r>
              <a:rPr lang="tr-TR" sz="2800" b="1" dirty="0"/>
              <a:t>3. </a:t>
            </a:r>
            <a:r>
              <a:rPr lang="tr-TR" sz="2800" dirty="0"/>
              <a:t>300 K sıcaklığın </a:t>
            </a:r>
            <a:r>
              <a:rPr lang="tr-TR" sz="2800" dirty="0" smtClean="0"/>
              <a:t>Santigrat </a:t>
            </a:r>
            <a:r>
              <a:rPr lang="tr-TR" sz="2800" dirty="0"/>
              <a:t>ve </a:t>
            </a:r>
            <a:r>
              <a:rPr lang="tr-TR" sz="2800" dirty="0" smtClean="0"/>
              <a:t>Fahrenhayt </a:t>
            </a:r>
            <a:r>
              <a:rPr lang="tr-TR" sz="2800" dirty="0"/>
              <a:t>cinsinden </a:t>
            </a:r>
            <a:r>
              <a:rPr lang="tr-TR" sz="2800" dirty="0" smtClean="0"/>
              <a:t>karşılıklarını </a:t>
            </a:r>
            <a:r>
              <a:rPr lang="tr-TR" sz="2800" dirty="0"/>
              <a:t>hesaplayınız.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365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Sıcaklığın Tanımı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Sıcaklık, bir maddeyi </a:t>
            </a:r>
            <a:r>
              <a:rPr lang="tr-TR" dirty="0" smtClean="0"/>
              <a:t>oluşturan </a:t>
            </a:r>
            <a:r>
              <a:rPr lang="tr-TR" dirty="0"/>
              <a:t>moleküllerin hareketinden, </a:t>
            </a:r>
            <a:r>
              <a:rPr lang="tr-TR" dirty="0" smtClean="0"/>
              <a:t>titreşiminden </a:t>
            </a:r>
            <a:r>
              <a:rPr lang="tr-TR" dirty="0"/>
              <a:t>dolayı sahip olduğu fiziksel bir büyüklüktür. Genellikle ısı ve sıcaklık birbiri ile </a:t>
            </a:r>
            <a:r>
              <a:rPr lang="tr-TR" dirty="0" smtClean="0"/>
              <a:t>karıştırılan </a:t>
            </a:r>
            <a:r>
              <a:rPr lang="tr-TR" dirty="0"/>
              <a:t>iki fiziksel büyüklüktür. Isı, bir enerji birimidir. </a:t>
            </a:r>
            <a:endParaRPr lang="tr-TR" dirty="0" smtClean="0"/>
          </a:p>
          <a:p>
            <a:r>
              <a:rPr lang="tr-TR" dirty="0" smtClean="0"/>
              <a:t>Isı, bir </a:t>
            </a:r>
            <a:r>
              <a:rPr lang="tr-TR" dirty="0"/>
              <a:t>maddeyi </a:t>
            </a:r>
            <a:r>
              <a:rPr lang="tr-TR" dirty="0" smtClean="0"/>
              <a:t>oluşturan </a:t>
            </a:r>
            <a:r>
              <a:rPr lang="tr-TR" dirty="0"/>
              <a:t>moleküllerin sahip olduğu toplam hareket enerjisi (kinetik enerji) miktarıdır. Birimi kaloridir. </a:t>
            </a:r>
          </a:p>
          <a:p>
            <a:r>
              <a:rPr lang="tr-TR" dirty="0"/>
              <a:t>Sıcaklık ise o maddeyi </a:t>
            </a:r>
            <a:r>
              <a:rPr lang="tr-TR" dirty="0" smtClean="0"/>
              <a:t>oluşturan </a:t>
            </a:r>
            <a:r>
              <a:rPr lang="tr-TR" dirty="0"/>
              <a:t>moleküllerin hareket enerjilerinin ortalama değeridir. </a:t>
            </a:r>
          </a:p>
        </p:txBody>
      </p:sp>
    </p:spTree>
    <p:extLst>
      <p:ext uri="{BB962C8B-B14F-4D97-AF65-F5344CB8AC3E}">
        <p14:creationId xmlns:p14="http://schemas.microsoft.com/office/powerpoint/2010/main" xmlns="" val="17476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tr-TR" dirty="0"/>
              <a:t>Maddeler, moleküllerden </a:t>
            </a:r>
            <a:r>
              <a:rPr lang="tr-TR" dirty="0" smtClean="0"/>
              <a:t>oluşur.</a:t>
            </a:r>
          </a:p>
          <a:p>
            <a:r>
              <a:rPr lang="tr-TR" dirty="0" smtClean="0"/>
              <a:t> </a:t>
            </a:r>
            <a:r>
              <a:rPr lang="tr-TR" dirty="0"/>
              <a:t>Bir futbol takımının tüm oyuncularını madde olarak </a:t>
            </a:r>
            <a:r>
              <a:rPr lang="tr-TR" dirty="0" smtClean="0"/>
              <a:t>düşünürsek </a:t>
            </a:r>
            <a:r>
              <a:rPr lang="tr-TR" dirty="0"/>
              <a:t>oyuncular molekül olur. Takımın tümünün hareket enerjisi toplamına ısı; bir futbolcunun hareket enerjisinin ortalama değerine sıcaklık diyebiliriz. </a:t>
            </a:r>
          </a:p>
        </p:txBody>
      </p:sp>
    </p:spTree>
    <p:extLst>
      <p:ext uri="{BB962C8B-B14F-4D97-AF65-F5344CB8AC3E}">
        <p14:creationId xmlns:p14="http://schemas.microsoft.com/office/powerpoint/2010/main" xmlns="" val="34605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Sıcaklık Birimleri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Çoğu ülkede sıcaklık birimi olarak </a:t>
            </a:r>
            <a:r>
              <a:rPr lang="tr-TR" b="1" dirty="0"/>
              <a:t>santigrat </a:t>
            </a:r>
            <a:r>
              <a:rPr lang="tr-TR" b="1" dirty="0" smtClean="0"/>
              <a:t>(°C) </a:t>
            </a:r>
            <a:r>
              <a:rPr lang="tr-TR" dirty="0"/>
              <a:t>kullanılır. Bu derece sisteminde suyun donma sıcaklığı </a:t>
            </a:r>
            <a:r>
              <a:rPr lang="tr-TR" dirty="0" smtClean="0"/>
              <a:t>0(sıfır), </a:t>
            </a:r>
            <a:r>
              <a:rPr lang="tr-TR" dirty="0"/>
              <a:t>kaynama sıcaklığı 100 alınarak ölçeklendirme </a:t>
            </a:r>
            <a:r>
              <a:rPr lang="tr-TR" dirty="0" smtClean="0"/>
              <a:t>yapılmıştır</a:t>
            </a:r>
            <a:r>
              <a:rPr lang="tr-TR" dirty="0"/>
              <a:t>. Amerika gibi bazı ülkelerde </a:t>
            </a:r>
            <a:r>
              <a:rPr lang="tr-TR" b="1" dirty="0"/>
              <a:t>fahrenhayt </a:t>
            </a:r>
            <a:r>
              <a:rPr lang="tr-TR" b="1" dirty="0" smtClean="0"/>
              <a:t>(F</a:t>
            </a:r>
            <a:r>
              <a:rPr lang="tr-TR" b="1" dirty="0"/>
              <a:t>) </a:t>
            </a:r>
            <a:r>
              <a:rPr lang="tr-TR" dirty="0"/>
              <a:t>denilen </a:t>
            </a:r>
            <a:r>
              <a:rPr lang="tr-TR" dirty="0" smtClean="0"/>
              <a:t>başka </a:t>
            </a:r>
            <a:r>
              <a:rPr lang="tr-TR" dirty="0"/>
              <a:t>bir ölçek kullanılır. Bu ölçeğe göre de suyun donma sıcaklığı 32, kaynama sıcaklığı ise 212 olarak </a:t>
            </a:r>
            <a:r>
              <a:rPr lang="tr-TR" dirty="0" smtClean="0"/>
              <a:t>alınmıştır</a:t>
            </a:r>
            <a:r>
              <a:rPr lang="tr-TR" dirty="0"/>
              <a:t>. Daha çok bilimsel hesaplamalarda kullanılan </a:t>
            </a:r>
            <a:r>
              <a:rPr lang="tr-TR" b="1" dirty="0" err="1"/>
              <a:t>kelvin</a:t>
            </a:r>
            <a:r>
              <a:rPr lang="tr-TR" b="1" dirty="0"/>
              <a:t> </a:t>
            </a:r>
            <a:r>
              <a:rPr lang="tr-TR" b="1" dirty="0" smtClean="0"/>
              <a:t>(K</a:t>
            </a:r>
            <a:r>
              <a:rPr lang="tr-TR" b="1" dirty="0"/>
              <a:t>) </a:t>
            </a:r>
            <a:r>
              <a:rPr lang="tr-TR" dirty="0"/>
              <a:t>denilen bir sıcaklık ölçeği daha vardır. Bu ölçekte ise mutlak sıcaklık </a:t>
            </a:r>
            <a:r>
              <a:rPr lang="tr-TR" dirty="0" smtClean="0"/>
              <a:t>0(sıfır) </a:t>
            </a:r>
            <a:r>
              <a:rPr lang="tr-TR" dirty="0"/>
              <a:t>derece olarak kabul edilir.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19717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tr-TR" b="1" dirty="0"/>
              <a:t>Mutlak sıcaklık: </a:t>
            </a:r>
            <a:r>
              <a:rPr lang="tr-TR" dirty="0"/>
              <a:t>Bir cismin sıcaklığının olabilecek en </a:t>
            </a:r>
            <a:r>
              <a:rPr lang="tr-TR" dirty="0" smtClean="0"/>
              <a:t>düşük </a:t>
            </a:r>
            <a:r>
              <a:rPr lang="tr-TR" dirty="0"/>
              <a:t>değeri mutlak sıcaklık olarak isimlendirilir.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Değişik </a:t>
            </a:r>
            <a:r>
              <a:rPr lang="tr-TR" dirty="0"/>
              <a:t>birimlerde termometre </a:t>
            </a:r>
            <a:r>
              <a:rPr lang="tr-TR" dirty="0" smtClean="0"/>
              <a:t>çeşitleri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4752528" cy="369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04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Sıcaklık Birimlerinin Birbirine </a:t>
            </a:r>
            <a:r>
              <a:rPr lang="tr-TR" b="1" dirty="0" smtClean="0"/>
              <a:t>Dönüşümü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ÖRNEK</a:t>
            </a:r>
            <a:r>
              <a:rPr lang="tr-TR" b="1" dirty="0"/>
              <a:t>: </a:t>
            </a:r>
            <a:r>
              <a:rPr lang="tr-TR" dirty="0" smtClean="0"/>
              <a:t>80 °C’nin </a:t>
            </a:r>
            <a:r>
              <a:rPr lang="tr-TR" dirty="0"/>
              <a:t>fahrenhayt ve </a:t>
            </a:r>
            <a:r>
              <a:rPr lang="tr-TR" dirty="0" err="1"/>
              <a:t>kelvin</a:t>
            </a:r>
            <a:r>
              <a:rPr lang="tr-TR" dirty="0"/>
              <a:t> cinsinden </a:t>
            </a:r>
            <a:r>
              <a:rPr lang="tr-TR" dirty="0" smtClean="0"/>
              <a:t>karşılıklarını </a:t>
            </a:r>
            <a:r>
              <a:rPr lang="tr-TR" dirty="0"/>
              <a:t>hesaplayınız.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 </a:t>
            </a:r>
            <a:r>
              <a:rPr lang="tr-TR" dirty="0"/>
              <a:t>= C × (180 / 100) </a:t>
            </a:r>
            <a:r>
              <a:rPr lang="tr-TR" dirty="0" smtClean="0"/>
              <a:t>+ </a:t>
            </a:r>
            <a:r>
              <a:rPr lang="tr-TR" dirty="0"/>
              <a:t>32 = </a:t>
            </a:r>
            <a:r>
              <a:rPr lang="tr-TR" dirty="0" smtClean="0"/>
              <a:t>(80 </a:t>
            </a:r>
            <a:r>
              <a:rPr lang="tr-TR" dirty="0"/>
              <a:t>× </a:t>
            </a:r>
            <a:r>
              <a:rPr lang="tr-TR" dirty="0" smtClean="0"/>
              <a:t>1,8) + </a:t>
            </a:r>
            <a:r>
              <a:rPr lang="tr-TR" dirty="0"/>
              <a:t>32 = </a:t>
            </a:r>
            <a:r>
              <a:rPr lang="tr-TR" dirty="0" smtClean="0"/>
              <a:t>176 </a:t>
            </a:r>
            <a:r>
              <a:rPr lang="tr-TR" dirty="0"/>
              <a:t>F </a:t>
            </a:r>
          </a:p>
          <a:p>
            <a:pPr marL="0" indent="0">
              <a:buNone/>
            </a:pPr>
            <a:r>
              <a:rPr lang="tr-TR" dirty="0"/>
              <a:t>K = C × (</a:t>
            </a:r>
            <a:r>
              <a:rPr lang="tr-TR" dirty="0" smtClean="0"/>
              <a:t>100 </a:t>
            </a:r>
            <a:r>
              <a:rPr lang="tr-TR" dirty="0"/>
              <a:t>/ 100) </a:t>
            </a:r>
            <a:r>
              <a:rPr lang="tr-TR" dirty="0" smtClean="0"/>
              <a:t>+ </a:t>
            </a:r>
            <a:r>
              <a:rPr lang="tr-TR" dirty="0"/>
              <a:t>273 = 80 </a:t>
            </a:r>
            <a:r>
              <a:rPr lang="tr-TR" dirty="0" smtClean="0"/>
              <a:t>+ </a:t>
            </a:r>
            <a:r>
              <a:rPr lang="tr-TR" dirty="0"/>
              <a:t>273 = </a:t>
            </a:r>
            <a:r>
              <a:rPr lang="tr-TR" dirty="0" smtClean="0"/>
              <a:t>353 K 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58326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062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Termometre </a:t>
            </a:r>
            <a:r>
              <a:rPr lang="tr-TR" b="1" dirty="0" smtClean="0"/>
              <a:t>Çeşitleri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Isınınca </a:t>
            </a:r>
            <a:r>
              <a:rPr lang="tr-TR" sz="2800" dirty="0" smtClean="0"/>
              <a:t>genleşmeleri </a:t>
            </a:r>
            <a:r>
              <a:rPr lang="tr-TR" sz="2800" dirty="0"/>
              <a:t>sıcaklıkla orantılı olan katı, sıvı, gaz maddelerden </a:t>
            </a:r>
            <a:r>
              <a:rPr lang="tr-TR" sz="2800" dirty="0" smtClean="0"/>
              <a:t>çeşitli </a:t>
            </a:r>
            <a:r>
              <a:rPr lang="tr-TR" sz="2800" dirty="0"/>
              <a:t>termometreler </a:t>
            </a:r>
            <a:r>
              <a:rPr lang="tr-TR" sz="2800" dirty="0" smtClean="0"/>
              <a:t> yapılmıştır</a:t>
            </a:r>
            <a:r>
              <a:rPr lang="tr-TR" sz="2800" dirty="0"/>
              <a:t>. Çok yaygın olarak kullanılanlar, sıvılı ve metal termometrelerdir.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328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Sıvılı </a:t>
            </a:r>
            <a:r>
              <a:rPr lang="tr-TR" b="1" dirty="0"/>
              <a:t>termometreler</a:t>
            </a:r>
            <a:r>
              <a:rPr lang="tr-TR" dirty="0"/>
              <a:t>: Sıvılı termometrelerde </a:t>
            </a:r>
            <a:r>
              <a:rPr lang="tr-TR" dirty="0" smtClean="0"/>
              <a:t>genleşmeleri </a:t>
            </a:r>
            <a:r>
              <a:rPr lang="tr-TR" dirty="0"/>
              <a:t>büyüyen ve sıcaklıkla orantılı olan sıvılar kullanılır. Termometre, ince cam boru içindeki sıvı cıva ise cıvalı termometre, alkol ise alkollü termometre adını </a:t>
            </a:r>
            <a:r>
              <a:rPr lang="tr-TR" dirty="0" smtClean="0"/>
              <a:t>alır. </a:t>
            </a:r>
            <a:endParaRPr lang="tr-TR" dirty="0"/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112395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85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Metal </a:t>
            </a:r>
            <a:r>
              <a:rPr lang="tr-TR" b="1" dirty="0"/>
              <a:t>termometreler: </a:t>
            </a:r>
            <a:r>
              <a:rPr lang="tr-TR" dirty="0"/>
              <a:t>Yine benzer ş</a:t>
            </a:r>
            <a:r>
              <a:rPr lang="tr-TR" dirty="0" smtClean="0"/>
              <a:t>ekilde </a:t>
            </a:r>
            <a:r>
              <a:rPr lang="tr-TR" dirty="0"/>
              <a:t>boyca uzama prensibine göre </a:t>
            </a:r>
            <a:r>
              <a:rPr lang="tr-TR" dirty="0" smtClean="0"/>
              <a:t>çalışan </a:t>
            </a:r>
            <a:r>
              <a:rPr lang="tr-TR" dirty="0"/>
              <a:t>metal termometreler vardır. Metal bir yay ucuna </a:t>
            </a:r>
            <a:r>
              <a:rPr lang="tr-TR" dirty="0" smtClean="0"/>
              <a:t>sabitlenmiş </a:t>
            </a:r>
            <a:r>
              <a:rPr lang="tr-TR" dirty="0"/>
              <a:t>gösterge, sıcaklığın artıp azaldığını yayın boyunun uzayıp kısalmasıyla </a:t>
            </a:r>
            <a:r>
              <a:rPr lang="tr-TR" dirty="0" smtClean="0"/>
              <a:t>gösterir.</a:t>
            </a:r>
            <a:endParaRPr lang="tr-TR" dirty="0"/>
          </a:p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9143999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42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392</Words>
  <Application>Microsoft Office PowerPoint</Application>
  <PresentationFormat>Ekran Gösterisi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SICAKLIK ÖLÇÜMÜ</vt:lpstr>
      <vt:lpstr>Sıcaklığın Tanımı </vt:lpstr>
      <vt:lpstr>Slayt 3</vt:lpstr>
      <vt:lpstr>Sıcaklık Birimleri </vt:lpstr>
      <vt:lpstr>Slayt 5</vt:lpstr>
      <vt:lpstr>Sıcaklık Birimlerinin Birbirine Dönüşümü </vt:lpstr>
      <vt:lpstr>Termometre Çeşitleri </vt:lpstr>
      <vt:lpstr>Slayt 8</vt:lpstr>
      <vt:lpstr>Slayt 9</vt:lpstr>
      <vt:lpstr>ÖRNEKLER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SICAKLIK ÖLÇÜMÜ</dc:title>
  <dc:creator>Ali DUYKUN; Frekans</dc:creator>
  <cp:lastModifiedBy>EA</cp:lastModifiedBy>
  <cp:revision>7</cp:revision>
  <dcterms:created xsi:type="dcterms:W3CDTF">2014-09-27T14:50:27Z</dcterms:created>
  <dcterms:modified xsi:type="dcterms:W3CDTF">2015-10-15T11:03:22Z</dcterms:modified>
</cp:coreProperties>
</file>